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6" r:id="rId2"/>
    <p:sldId id="259" r:id="rId3"/>
    <p:sldId id="303" r:id="rId4"/>
    <p:sldId id="261" r:id="rId5"/>
    <p:sldId id="306" r:id="rId6"/>
    <p:sldId id="307" r:id="rId7"/>
    <p:sldId id="262" r:id="rId8"/>
    <p:sldId id="263" r:id="rId9"/>
    <p:sldId id="298" r:id="rId10"/>
    <p:sldId id="279" r:id="rId11"/>
    <p:sldId id="277" r:id="rId12"/>
    <p:sldId id="264" r:id="rId13"/>
    <p:sldId id="265" r:id="rId14"/>
    <p:sldId id="266" r:id="rId15"/>
    <p:sldId id="302" r:id="rId16"/>
    <p:sldId id="268" r:id="rId17"/>
    <p:sldId id="269" r:id="rId18"/>
    <p:sldId id="270" r:id="rId19"/>
    <p:sldId id="271" r:id="rId20"/>
    <p:sldId id="272" r:id="rId21"/>
    <p:sldId id="299" r:id="rId22"/>
    <p:sldId id="300" r:id="rId23"/>
    <p:sldId id="273" r:id="rId24"/>
    <p:sldId id="278" r:id="rId25"/>
    <p:sldId id="305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309" r:id="rId45"/>
    <p:sldId id="310" r:id="rId46"/>
    <p:sldId id="308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582" autoAdjust="0"/>
    <p:restoredTop sz="94660"/>
  </p:normalViewPr>
  <p:slideViewPr>
    <p:cSldViewPr snapToGrid="0">
      <p:cViewPr varScale="1">
        <p:scale>
          <a:sx n="87" d="100"/>
          <a:sy n="87" d="100"/>
        </p:scale>
        <p:origin x="1517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1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EEDF8-C197-404F-A0DD-605CB1700649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3FA99-3BC3-4095-8774-6200D44F38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640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3FA99-3BC3-4095-8774-6200D44F38A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98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782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#3: Tower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879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#3: Tower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450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#3: Tower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95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#3: Tower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23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#3: Tower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76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#3: Tower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167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#3: Tower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857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#3: Tower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10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#3: Tower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22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#3: Tower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809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B1F4C-08CD-4097-8915-BE856FA78CC4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41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7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65.png"/><Relationship Id="rId5" Type="http://schemas.openxmlformats.org/officeDocument/2006/relationships/image" Target="../media/image62.png"/><Relationship Id="rId15" Type="http://schemas.openxmlformats.org/officeDocument/2006/relationships/image" Target="../media/image69.jpeg"/><Relationship Id="rId10" Type="http://schemas.openxmlformats.org/officeDocument/2006/relationships/image" Target="../media/image23.gif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1.jpe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50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Relationship Id="rId14" Type="http://schemas.openxmlformats.org/officeDocument/2006/relationships/image" Target="../media/image23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2910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+mj-ea"/>
              </a:rPr>
            </a:br>
            <a:endParaRPr lang="ko-KR" altLang="en-US" sz="1800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7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https://github.com/SmartX-Labs/SmartX-Mini-MOOC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+mn-ea"/>
              </a:rPr>
              <a:t>Lab #3: Tower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6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26423" y="8814"/>
            <a:ext cx="53958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ko-KR" dirty="0" smtClean="0"/>
              <a:t>Provisioning: Ubuntu </a:t>
            </a:r>
            <a:r>
              <a:rPr lang="en-US" altLang="ko-KR" dirty="0"/>
              <a:t>MAAS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800" dirty="0" smtClean="0"/>
              <a:t>(</a:t>
            </a:r>
            <a:r>
              <a:rPr lang="en-US" altLang="ko-KR" sz="2800" dirty="0"/>
              <a:t>Metal as a Service)</a:t>
            </a:r>
            <a:endParaRPr lang="ko-KR" altLang="en-US" sz="28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07479" y="1425479"/>
            <a:ext cx="4656396" cy="1573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맑은 고딕 (본문)"/>
              </a:rPr>
              <a:t>Bear-metal machines </a:t>
            </a:r>
            <a:r>
              <a:rPr lang="en-US" altLang="ko-KR" sz="1600" dirty="0">
                <a:latin typeface="맑은 고딕 (본문)"/>
              </a:rPr>
              <a:t>can be quickly provisioned and destroyed; MAAS provides management of a large number of physical machines by creating a single resource </a:t>
            </a:r>
            <a:r>
              <a:rPr lang="en-US" altLang="ko-KR" sz="1600" dirty="0" smtClean="0">
                <a:latin typeface="맑은 고딕 (본문)"/>
              </a:rPr>
              <a:t>pool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맑은 고딕 (본문)"/>
              </a:rPr>
              <a:t>MAAS </a:t>
            </a:r>
            <a:r>
              <a:rPr lang="en-US" altLang="ko-KR" sz="1600" dirty="0">
                <a:latin typeface="맑은 고딕 (본문)"/>
              </a:rPr>
              <a:t>can act as a standalone PXE </a:t>
            </a:r>
            <a:r>
              <a:rPr lang="en-US" altLang="ko-KR" sz="1600" dirty="0" smtClean="0">
                <a:latin typeface="맑은 고딕 (본문)"/>
              </a:rPr>
              <a:t>services, provides </a:t>
            </a:r>
            <a:r>
              <a:rPr lang="en-US" altLang="ko-KR" sz="1600" dirty="0">
                <a:latin typeface="맑은 고딕 (본문)"/>
              </a:rPr>
              <a:t>Web </a:t>
            </a:r>
            <a:r>
              <a:rPr lang="en-US" altLang="ko-KR" sz="1600" dirty="0" smtClean="0">
                <a:latin typeface="맑은 고딕 (본문)"/>
              </a:rPr>
              <a:t>GUI, supports various Linux </a:t>
            </a:r>
            <a:r>
              <a:rPr lang="en-US" altLang="ko-KR" sz="1600" dirty="0">
                <a:latin typeface="맑은 고딕 (본문)"/>
              </a:rPr>
              <a:t>distribution </a:t>
            </a:r>
            <a:r>
              <a:rPr lang="en-US" altLang="ko-KR" sz="1600" dirty="0" smtClean="0">
                <a:latin typeface="맑은 고딕 (본문)"/>
              </a:rPr>
              <a:t>installation, …</a:t>
            </a:r>
            <a:endParaRPr lang="en-US" altLang="ko-KR" sz="1600" dirty="0">
              <a:latin typeface="맑은 고딕 (본문)"/>
            </a:endParaRPr>
          </a:p>
        </p:txBody>
      </p:sp>
      <p:pic>
        <p:nvPicPr>
          <p:cNvPr id="11270" name="Picture 6" descr="ubuntu maas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74" y="1222521"/>
            <a:ext cx="3670330" cy="25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aas picture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" y="0"/>
            <a:ext cx="1680839" cy="131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ntro-arch-over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20" y="4213015"/>
            <a:ext cx="4099455" cy="267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20816" y="5235448"/>
            <a:ext cx="37598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Region </a:t>
            </a:r>
            <a:r>
              <a:rPr lang="en-US" altLang="ko-KR" sz="1400" dirty="0" smtClean="0">
                <a:latin typeface="+mn-ea"/>
              </a:rPr>
              <a:t>Controller: Deals </a:t>
            </a:r>
            <a:r>
              <a:rPr lang="en-US" altLang="ko-KR" sz="1400" dirty="0">
                <a:latin typeface="+mn-ea"/>
              </a:rPr>
              <a:t>with operator requests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Rack </a:t>
            </a:r>
            <a:r>
              <a:rPr lang="en-US" altLang="ko-KR" sz="1400" dirty="0" smtClean="0">
                <a:latin typeface="+mn-ea"/>
              </a:rPr>
              <a:t>Controller: Provide </a:t>
            </a:r>
            <a:r>
              <a:rPr lang="en-US" altLang="ko-KR" sz="1400" dirty="0">
                <a:latin typeface="+mn-ea"/>
              </a:rPr>
              <a:t>the high bandwidth services to multiple server </a:t>
            </a:r>
            <a:r>
              <a:rPr lang="en-US" altLang="ko-KR" sz="1400" dirty="0" smtClean="0">
                <a:latin typeface="+mn-ea"/>
              </a:rPr>
              <a:t>racks + Cache OS install </a:t>
            </a:r>
            <a:r>
              <a:rPr lang="en-US" altLang="ko-KR" sz="1400" dirty="0">
                <a:latin typeface="+mn-ea"/>
              </a:rPr>
              <a:t>images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84863" y="4647535"/>
            <a:ext cx="32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MAAS Controller Architecture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7514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Ubuntu MAAS: Automated Installation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6191" y="770455"/>
            <a:ext cx="2662178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MAAS: Automated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installation 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procedure</a:t>
            </a:r>
          </a:p>
          <a:p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Enlistment process </a:t>
            </a:r>
            <a:r>
              <a:rPr lang="en-US" altLang="ko-KR" dirty="0"/>
              <a:t>to register a new machine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rgbClr val="FF0000"/>
              </a:solidFill>
              <a:latin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Commissioning </a:t>
            </a:r>
            <a:r>
              <a:rPr lang="en-US" altLang="ko-KR" dirty="0"/>
              <a:t>process to collect H/W information (CPU, RAM, Storage, etc</a:t>
            </a:r>
            <a:r>
              <a:rPr lang="en-US" altLang="ko-KR" dirty="0" smtClean="0"/>
              <a:t>.): </a:t>
            </a:r>
            <a:r>
              <a:rPr lang="en-US" altLang="ko-KR" sz="1600" dirty="0" smtClean="0"/>
              <a:t>All enlisted nodes </a:t>
            </a:r>
            <a:r>
              <a:rPr lang="en-US" altLang="ko-KR" sz="1600" dirty="0"/>
              <a:t>must be accepted and finish this process in order to change state from </a:t>
            </a:r>
            <a:r>
              <a:rPr lang="en-US" altLang="ko-KR" sz="1600" dirty="0" smtClean="0"/>
              <a:t>‘declared’ </a:t>
            </a:r>
            <a:r>
              <a:rPr lang="en-US" altLang="ko-KR" sz="1600" dirty="0"/>
              <a:t>to </a:t>
            </a:r>
            <a:r>
              <a:rPr lang="en-US" altLang="ko-KR" sz="1600" dirty="0" smtClean="0"/>
              <a:t>‘ready’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Deployment process can </a:t>
            </a:r>
            <a:r>
              <a:rPr lang="en-US" altLang="ko-KR" dirty="0"/>
              <a:t>happen with both </a:t>
            </a:r>
            <a:r>
              <a:rPr lang="en-US" altLang="ko-KR" dirty="0" smtClean="0"/>
              <a:t>Ubuntu juju and/or Ubuntu MAAS (</a:t>
            </a:r>
            <a:r>
              <a:rPr lang="en-US" altLang="ko-KR" dirty="0" err="1" smtClean="0"/>
              <a:t>WebUI</a:t>
            </a:r>
            <a:r>
              <a:rPr lang="en-US" altLang="ko-KR" dirty="0" smtClean="0"/>
              <a:t>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023" y="3097193"/>
            <a:ext cx="6198521" cy="3274436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3587262" y="1042694"/>
            <a:ext cx="5199184" cy="14166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en-US" altLang="ko-KR" dirty="0" smtClean="0">
                <a:solidFill>
                  <a:srgbClr val="0070C0"/>
                </a:solidFill>
              </a:rPr>
              <a:t>Box Hardware Requirements </a:t>
            </a:r>
            <a:r>
              <a:rPr lang="en-US" altLang="ko-KR" dirty="0">
                <a:solidFill>
                  <a:srgbClr val="0070C0"/>
                </a:solidFill>
              </a:rPr>
              <a:t>for Automated Installation</a:t>
            </a:r>
          </a:p>
          <a:p>
            <a:pPr lvl="1" algn="ctr">
              <a:buClrTx/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 (본문)"/>
              </a:rPr>
              <a:t>IPMI, Intel AMT, IBM </a:t>
            </a:r>
            <a:r>
              <a:rPr lang="en-US" altLang="ko-KR" sz="1400" dirty="0" smtClean="0">
                <a:latin typeface="맑은 고딕 (본문)"/>
              </a:rPr>
              <a:t>HMC, …  </a:t>
            </a:r>
            <a:endParaRPr lang="en-US" altLang="ko-KR" sz="1400" dirty="0">
              <a:latin typeface="맑은 고딕 (본문)"/>
            </a:endParaRPr>
          </a:p>
          <a:p>
            <a:pPr lvl="1" algn="ctr">
              <a:buClrTx/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맑은 고딕 (본문)"/>
              </a:rPr>
              <a:t>PXE bootable with DHCP option</a:t>
            </a:r>
            <a:endParaRPr lang="en-US" altLang="ko-KR" sz="1400" dirty="0">
              <a:latin typeface="맑은 고딕 (본문)"/>
            </a:endParaRPr>
          </a:p>
          <a:p>
            <a:pPr lvl="1" algn="ctr">
              <a:buClrTx/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 (본문)"/>
              </a:rPr>
              <a:t>Two Ethernet interfaces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98632" y="1944473"/>
            <a:ext cx="1366208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Warning!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129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25708" y="332719"/>
            <a:ext cx="5692584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500" b="1" dirty="0"/>
              <a:t>Practice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348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#0 - Lab Preparation (1/2)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30326" y="1572217"/>
            <a:ext cx="2810926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Raspberry Pi Model B (Pi)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ARM Cortex A7 @900MHz 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1GB</a:t>
            </a:r>
            <a:br>
              <a:rPr lang="en-US" altLang="ko-KR" sz="1200" dirty="0"/>
            </a:br>
            <a:r>
              <a:rPr lang="en-US" altLang="ko-KR" sz="1200" b="1" dirty="0"/>
              <a:t>SD Card: </a:t>
            </a:r>
            <a:r>
              <a:rPr lang="en-US" altLang="ko-KR" sz="1200" dirty="0"/>
              <a:t>32GB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286030" y="1563596"/>
            <a:ext cx="2430858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i5-5300U @2.30GHz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16GB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235849" y="1563595"/>
            <a:ext cx="2430858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NT900X3A</a:t>
            </a:r>
          </a:p>
          <a:p>
            <a:r>
              <a:rPr lang="en-US" altLang="ko-KR" sz="1200" b="1" dirty="0"/>
              <a:t>CPU: </a:t>
            </a:r>
            <a:r>
              <a:rPr lang="en-US" altLang="ko-KR" sz="1200" dirty="0"/>
              <a:t>i5-2537U @1.40GHz </a:t>
            </a:r>
          </a:p>
          <a:p>
            <a:r>
              <a:rPr lang="en-US" altLang="ko-KR" sz="1200" b="1"/>
              <a:t>CORE: </a:t>
            </a:r>
            <a:r>
              <a:rPr lang="en-US" altLang="ko-KR" sz="1200"/>
              <a:t>2</a:t>
            </a:r>
            <a:br>
              <a:rPr lang="en-US" altLang="ko-KR" sz="1200"/>
            </a:br>
            <a:r>
              <a:rPr lang="en-US" altLang="ko-KR" sz="1200" b="1"/>
              <a:t>Memory: </a:t>
            </a:r>
            <a:r>
              <a:rPr lang="en-US" altLang="ko-KR" sz="1200"/>
              <a:t>4GB DDR3 </a:t>
            </a:r>
            <a:br>
              <a:rPr lang="en-US" altLang="ko-KR" sz="1200"/>
            </a:br>
            <a:r>
              <a:rPr lang="en-US" altLang="ko-KR" sz="1200" b="1"/>
              <a:t>HDD: </a:t>
            </a:r>
            <a:r>
              <a:rPr lang="en-US" altLang="ko-KR" sz="1200"/>
              <a:t>128GB</a:t>
            </a:r>
            <a:br>
              <a:rPr lang="en-US" altLang="ko-KR" sz="1200"/>
            </a:b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1365835" y="2991357"/>
            <a:ext cx="6090604" cy="2307243"/>
            <a:chOff x="1365835" y="2991357"/>
            <a:chExt cx="6090604" cy="2307243"/>
          </a:xfrm>
        </p:grpSpPr>
        <p:pic>
          <p:nvPicPr>
            <p:cNvPr id="11" name="Picture 2" descr="laptop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772" y="2991357"/>
              <a:ext cx="1589667" cy="119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049" y="3093467"/>
              <a:ext cx="1875026" cy="1034193"/>
            </a:xfrm>
            <a:prstGeom prst="rect">
              <a:avLst/>
            </a:prstGeom>
          </p:spPr>
        </p:pic>
        <p:pic>
          <p:nvPicPr>
            <p:cNvPr id="13" name="Picture 4" descr="http://upload.wikimedia.org/wikipedia/commons/thumb/d/d2/Raspberry_Pi_Photo.jpg/1920px-Raspberry_Pi_Phot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835" y="3051961"/>
              <a:ext cx="1412517" cy="104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netgear prosafe 16 port gigabit switch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318" y="4617215"/>
              <a:ext cx="1575465" cy="681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850381" y="3703049"/>
              <a:ext cx="443425" cy="438019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100850" y="3742884"/>
              <a:ext cx="443425" cy="43801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6439893" y="3740804"/>
              <a:ext cx="443425" cy="438019"/>
            </a:xfrm>
            <a:prstGeom prst="rect">
              <a:avLst/>
            </a:prstGeom>
          </p:spPr>
        </p:pic>
        <p:cxnSp>
          <p:nvCxnSpPr>
            <p:cNvPr id="18" name="꺾인 연결선 17"/>
            <p:cNvCxnSpPr/>
            <p:nvPr/>
          </p:nvCxnSpPr>
          <p:spPr>
            <a:xfrm rot="16200000" flipH="1">
              <a:off x="4334558" y="1874488"/>
              <a:ext cx="27519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4322562" y="4172382"/>
              <a:ext cx="1809" cy="50532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/>
            <p:nvPr/>
          </p:nvCxnSpPr>
          <p:spPr>
            <a:xfrm rot="16200000" flipH="1">
              <a:off x="4393897" y="1867210"/>
              <a:ext cx="44320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390303" y="4174630"/>
              <a:ext cx="1809" cy="50532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4752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#0 - Lab Preparation (2/2)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610" y="292387"/>
            <a:ext cx="1336547" cy="10970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330" y="578708"/>
            <a:ext cx="54743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Verify Inter-Connect Lab’s configuration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Content Placeholder 5"/>
          <p:cNvSpPr>
            <a:spLocks noGrp="1"/>
          </p:cNvSpPr>
          <p:nvPr>
            <p:ph idx="1"/>
          </p:nvPr>
        </p:nvSpPr>
        <p:spPr>
          <a:xfrm>
            <a:off x="171465" y="5691818"/>
            <a:ext cx="8812266" cy="7383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맑은 고딕 (본문)"/>
              </a:rPr>
              <a:t>Are they working? </a:t>
            </a:r>
          </a:p>
          <a:p>
            <a:pPr marL="0" indent="0">
              <a:buNone/>
            </a:pPr>
            <a:r>
              <a:rPr lang="en-US" altLang="ko-KR" sz="1800" b="1" dirty="0">
                <a:latin typeface="맑은 고딕 (본문)"/>
                <a:sym typeface="Wingdings" panose="05000000000000000000" pitchFamily="2" charset="2"/>
              </a:rPr>
              <a:t>If you can see logs of resource status on console consumer, go ahead!</a:t>
            </a:r>
            <a:endParaRPr lang="en-US" altLang="ko-KR" sz="1800" b="1" dirty="0">
              <a:latin typeface="맑은 고딕 (본문)"/>
            </a:endParaRPr>
          </a:p>
          <a:p>
            <a:pPr marL="0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9" name="Rounded Rectangle 28"/>
          <p:cNvSpPr/>
          <p:nvPr/>
        </p:nvSpPr>
        <p:spPr>
          <a:xfrm>
            <a:off x="411740" y="1495361"/>
            <a:ext cx="3227840" cy="3559612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 dirty="0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862982" y="1491224"/>
            <a:ext cx="4617819" cy="356070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Rounded Rectangle 28"/>
          <p:cNvSpPr/>
          <p:nvPr/>
        </p:nvSpPr>
        <p:spPr>
          <a:xfrm>
            <a:off x="411740" y="1491224"/>
            <a:ext cx="3227840" cy="3559612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 dirty="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3849" y="4445471"/>
            <a:ext cx="2900689" cy="413721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5" name="Picture 2" descr="http://blog.hypriot.com/images/logo_t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36" y="4411704"/>
            <a:ext cx="695356" cy="481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464801" y="4491001"/>
            <a:ext cx="1787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prstClr val="white"/>
                </a:solidFill>
                <a:ea typeface="맑은 고딕" panose="020B0503020000020004" pitchFamily="50" charset="-127"/>
              </a:rPr>
              <a:t>Hypriot OS</a:t>
            </a:r>
            <a:endParaRPr kumimoji="0" lang="ko-KR" altLang="en-US" sz="16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115519" y="4513426"/>
            <a:ext cx="4074001" cy="413721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72511" y="4507318"/>
            <a:ext cx="184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dirty="0">
                <a:solidFill>
                  <a:prstClr val="white"/>
                </a:solidFill>
                <a:ea typeface="맑은 고딕" panose="020B0503020000020004" pitchFamily="50" charset="-127"/>
              </a:rPr>
              <a:t>Ubuntu Linux</a:t>
            </a:r>
            <a:endParaRPr kumimoji="0" lang="ko-KR" altLang="en-US" sz="20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98" y="4446943"/>
            <a:ext cx="527524" cy="527524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1924343" y="3936449"/>
            <a:ext cx="1552994" cy="433323"/>
            <a:chOff x="1488893" y="4552574"/>
            <a:chExt cx="1552994" cy="433323"/>
          </a:xfrm>
        </p:grpSpPr>
        <p:sp>
          <p:nvSpPr>
            <p:cNvPr id="48" name="직사각형 47"/>
            <p:cNvSpPr/>
            <p:nvPr/>
          </p:nvSpPr>
          <p:spPr>
            <a:xfrm>
              <a:off x="1488893" y="4552574"/>
              <a:ext cx="1552994" cy="433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86" y="4589529"/>
              <a:ext cx="1410870" cy="362510"/>
            </a:xfrm>
            <a:prstGeom prst="rect">
              <a:avLst/>
            </a:prstGeom>
          </p:spPr>
        </p:pic>
      </p:grpSp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639192" y="6488737"/>
            <a:ext cx="512638" cy="365125"/>
          </a:xfrm>
        </p:spPr>
        <p:txBody>
          <a:bodyPr/>
          <a:lstStyle/>
          <a:p>
            <a:fld id="{B0D45D5F-6326-41D8-9FA1-14EDDAA7E29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10876" y="4000838"/>
            <a:ext cx="4068986" cy="4333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959" y="4037793"/>
            <a:ext cx="1410870" cy="36251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267004" y="2651325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</p:txBody>
      </p:sp>
      <p:grpSp>
        <p:nvGrpSpPr>
          <p:cNvPr id="57" name="그룹 56"/>
          <p:cNvGrpSpPr/>
          <p:nvPr/>
        </p:nvGrpSpPr>
        <p:grpSpPr>
          <a:xfrm>
            <a:off x="7390195" y="2047776"/>
            <a:ext cx="972026" cy="1759865"/>
            <a:chOff x="4369816" y="2713455"/>
            <a:chExt cx="972026" cy="1759865"/>
          </a:xfrm>
        </p:grpSpPr>
        <p:sp>
          <p:nvSpPr>
            <p:cNvPr id="58" name="정육면체 57"/>
            <p:cNvSpPr/>
            <p:nvPr/>
          </p:nvSpPr>
          <p:spPr>
            <a:xfrm>
              <a:off x="4524969" y="2713455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59" name="그림 20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4780" y="3514707"/>
              <a:ext cx="596319" cy="28314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60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4369816" y="2778400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sp>
        <p:nvSpPr>
          <p:cNvPr id="61" name="오른쪽 화살표 60"/>
          <p:cNvSpPr/>
          <p:nvPr/>
        </p:nvSpPr>
        <p:spPr>
          <a:xfrm rot="16200000">
            <a:off x="7660205" y="1468881"/>
            <a:ext cx="635080" cy="664078"/>
          </a:xfrm>
          <a:prstGeom prst="rightArrow">
            <a:avLst/>
          </a:prstGeom>
          <a:solidFill>
            <a:srgbClr val="FF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4294" y="2618188"/>
            <a:ext cx="429806" cy="429806"/>
          </a:xfrm>
          <a:prstGeom prst="rect">
            <a:avLst/>
          </a:prstGeom>
        </p:spPr>
      </p:pic>
      <p:sp>
        <p:nvSpPr>
          <p:cNvPr id="63" name="직사각형 103"/>
          <p:cNvSpPr/>
          <p:nvPr/>
        </p:nvSpPr>
        <p:spPr>
          <a:xfrm>
            <a:off x="590070" y="2097330"/>
            <a:ext cx="573806" cy="17598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64" name="Picture 2" descr="Net-SNMP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58" y="2886481"/>
            <a:ext cx="513041" cy="11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오른쪽 화살표 87"/>
          <p:cNvSpPr/>
          <p:nvPr/>
        </p:nvSpPr>
        <p:spPr>
          <a:xfrm rot="16200000">
            <a:off x="708168" y="3973388"/>
            <a:ext cx="349190" cy="365133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1968332" y="2024963"/>
            <a:ext cx="976711" cy="1759865"/>
            <a:chOff x="1302642" y="2620971"/>
            <a:chExt cx="976711" cy="1759865"/>
          </a:xfrm>
        </p:grpSpPr>
        <p:sp>
          <p:nvSpPr>
            <p:cNvPr id="67" name="정육면체 66"/>
            <p:cNvSpPr/>
            <p:nvPr/>
          </p:nvSpPr>
          <p:spPr>
            <a:xfrm>
              <a:off x="14624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68" name="Picture 2" descr="https://flume.apache.org/_static/flume-logo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3311118"/>
              <a:ext cx="525444" cy="526158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1302642" y="2692584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pic>
        <p:nvPicPr>
          <p:cNvPr id="70" name="그림 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3903" y="2618188"/>
            <a:ext cx="429806" cy="429806"/>
          </a:xfrm>
          <a:prstGeom prst="rect">
            <a:avLst/>
          </a:prstGeom>
        </p:spPr>
      </p:pic>
      <p:sp>
        <p:nvSpPr>
          <p:cNvPr id="71" name="오른쪽 화살표 70"/>
          <p:cNvSpPr/>
          <p:nvPr/>
        </p:nvSpPr>
        <p:spPr>
          <a:xfrm>
            <a:off x="6346893" y="2712571"/>
            <a:ext cx="1246327" cy="695797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6082" y="2600488"/>
            <a:ext cx="429806" cy="429806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4833" y="2600488"/>
            <a:ext cx="429806" cy="429806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9466" y="2600488"/>
            <a:ext cx="429806" cy="429806"/>
          </a:xfrm>
          <a:prstGeom prst="rect">
            <a:avLst/>
          </a:prstGeom>
        </p:spPr>
      </p:pic>
      <p:sp>
        <p:nvSpPr>
          <p:cNvPr id="76" name="직사각형 75"/>
          <p:cNvSpPr/>
          <p:nvPr/>
        </p:nvSpPr>
        <p:spPr>
          <a:xfrm>
            <a:off x="583849" y="4449608"/>
            <a:ext cx="2900689" cy="413721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77" name="Picture 2" descr="http://blog.hypriot.com/images/logo_t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36" y="4415841"/>
            <a:ext cx="695356" cy="481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1464801" y="4495138"/>
            <a:ext cx="1787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prstClr val="white"/>
                </a:solidFill>
                <a:ea typeface="맑은 고딕" panose="020B0503020000020004" pitchFamily="50" charset="-127"/>
              </a:rPr>
              <a:t>Hypriot OS</a:t>
            </a:r>
            <a:endParaRPr kumimoji="0" lang="ko-KR" altLang="en-US" sz="16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1924343" y="3940586"/>
            <a:ext cx="1552994" cy="433323"/>
            <a:chOff x="1488893" y="4552574"/>
            <a:chExt cx="1552994" cy="433323"/>
          </a:xfrm>
        </p:grpSpPr>
        <p:sp>
          <p:nvSpPr>
            <p:cNvPr id="80" name="직사각형 79"/>
            <p:cNvSpPr/>
            <p:nvPr/>
          </p:nvSpPr>
          <p:spPr>
            <a:xfrm>
              <a:off x="1488893" y="4552574"/>
              <a:ext cx="1552994" cy="433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86" y="4589529"/>
              <a:ext cx="1410870" cy="362510"/>
            </a:xfrm>
            <a:prstGeom prst="rect">
              <a:avLst/>
            </a:prstGeom>
          </p:spPr>
        </p:pic>
      </p:grpSp>
      <p:sp>
        <p:nvSpPr>
          <p:cNvPr id="82" name="TextBox 81"/>
          <p:cNvSpPr txBox="1"/>
          <p:nvPr/>
        </p:nvSpPr>
        <p:spPr>
          <a:xfrm>
            <a:off x="1267004" y="2655462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</p:txBody>
      </p:sp>
      <p:sp>
        <p:nvSpPr>
          <p:cNvPr id="83" name="직사각형 103"/>
          <p:cNvSpPr/>
          <p:nvPr/>
        </p:nvSpPr>
        <p:spPr>
          <a:xfrm>
            <a:off x="590070" y="2101467"/>
            <a:ext cx="573806" cy="17598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84" name="Picture 2" descr="Net-SNMP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58" y="2890618"/>
            <a:ext cx="513041" cy="11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오른쪽 화살표 87"/>
          <p:cNvSpPr/>
          <p:nvPr/>
        </p:nvSpPr>
        <p:spPr>
          <a:xfrm rot="16200000">
            <a:off x="708168" y="3977525"/>
            <a:ext cx="349190" cy="365133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342776" y="1468733"/>
            <a:ext cx="2801224" cy="24355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4069564" y="1621196"/>
            <a:ext cx="2788790" cy="231469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4"/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4577598" y="1960847"/>
            <a:ext cx="972026" cy="1759865"/>
            <a:chOff x="2184127" y="2620971"/>
            <a:chExt cx="972026" cy="1759865"/>
          </a:xfrm>
        </p:grpSpPr>
        <p:sp>
          <p:nvSpPr>
            <p:cNvPr id="89" name="정육면체 88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91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grpSp>
        <p:nvGrpSpPr>
          <p:cNvPr id="92" name="그룹 91"/>
          <p:cNvGrpSpPr/>
          <p:nvPr/>
        </p:nvGrpSpPr>
        <p:grpSpPr>
          <a:xfrm>
            <a:off x="4907333" y="2021481"/>
            <a:ext cx="972026" cy="1759865"/>
            <a:chOff x="2184127" y="2620971"/>
            <a:chExt cx="972026" cy="1759865"/>
          </a:xfrm>
        </p:grpSpPr>
        <p:sp>
          <p:nvSpPr>
            <p:cNvPr id="93" name="정육면체 92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95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sp>
        <p:nvSpPr>
          <p:cNvPr id="96" name="TextBox 95"/>
          <p:cNvSpPr txBox="1"/>
          <p:nvPr/>
        </p:nvSpPr>
        <p:spPr>
          <a:xfrm>
            <a:off x="4411114" y="1666600"/>
            <a:ext cx="2265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</a:rPr>
              <a:t>Kafka broker cluster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5243398" y="2091573"/>
            <a:ext cx="972026" cy="1759865"/>
            <a:chOff x="2184127" y="2620971"/>
            <a:chExt cx="972026" cy="1759865"/>
          </a:xfrm>
        </p:grpSpPr>
        <p:sp>
          <p:nvSpPr>
            <p:cNvPr id="98" name="정육면체 97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100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sp>
        <p:nvSpPr>
          <p:cNvPr id="101" name="오른쪽 화살표 100"/>
          <p:cNvSpPr/>
          <p:nvPr/>
        </p:nvSpPr>
        <p:spPr>
          <a:xfrm>
            <a:off x="1387278" y="2739507"/>
            <a:ext cx="3239067" cy="695797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1968332" y="2029100"/>
            <a:ext cx="976711" cy="1759865"/>
            <a:chOff x="1302642" y="2620971"/>
            <a:chExt cx="976711" cy="1759865"/>
          </a:xfrm>
        </p:grpSpPr>
        <p:sp>
          <p:nvSpPr>
            <p:cNvPr id="103" name="정육면체 102"/>
            <p:cNvSpPr/>
            <p:nvPr/>
          </p:nvSpPr>
          <p:spPr>
            <a:xfrm>
              <a:off x="14624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04" name="Picture 2" descr="https://flume.apache.org/_static/flume-logo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3311118"/>
              <a:ext cx="525444" cy="526158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1302642" y="2692584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pic>
        <p:nvPicPr>
          <p:cNvPr id="106" name="그림 10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4294" y="2622325"/>
            <a:ext cx="429806" cy="429806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3903" y="2622325"/>
            <a:ext cx="429806" cy="429806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624" y="4863113"/>
            <a:ext cx="906246" cy="743876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5637795" y="4993630"/>
            <a:ext cx="1015147" cy="66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3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F691BCF1-9EE4-F940-B16A-0EDF9F02C648}"/>
              </a:ext>
            </a:extLst>
          </p:cNvPr>
          <p:cNvSpPr/>
          <p:nvPr/>
        </p:nvSpPr>
        <p:spPr>
          <a:xfrm>
            <a:off x="821658" y="882869"/>
            <a:ext cx="7715370" cy="51001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7030A0"/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96468" y="1789144"/>
            <a:ext cx="4740364" cy="21711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BF0A9CAE-C7B6-8E43-ABE8-23E0F69A25CF}"/>
              </a:ext>
            </a:extLst>
          </p:cNvPr>
          <p:cNvSpPr/>
          <p:nvPr/>
        </p:nvSpPr>
        <p:spPr>
          <a:xfrm>
            <a:off x="1281358" y="4759840"/>
            <a:ext cx="6719642" cy="7920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730" y="5617634"/>
            <a:ext cx="904595" cy="73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1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868" r="20868"/>
          <a:stretch/>
        </p:blipFill>
        <p:spPr>
          <a:xfrm>
            <a:off x="6851274" y="185349"/>
            <a:ext cx="754250" cy="1942838"/>
          </a:xfrm>
          <a:prstGeom prst="rect">
            <a:avLst/>
          </a:prstGeom>
        </p:spPr>
      </p:pic>
      <p:sp>
        <p:nvSpPr>
          <p:cNvPr id="33" name="Rounded Rectangle 3"/>
          <p:cNvSpPr/>
          <p:nvPr/>
        </p:nvSpPr>
        <p:spPr>
          <a:xfrm>
            <a:off x="1284258" y="1302790"/>
            <a:ext cx="6575484" cy="36630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34" name="모서리가 둥근 직사각형 19"/>
          <p:cNvSpPr/>
          <p:nvPr/>
        </p:nvSpPr>
        <p:spPr>
          <a:xfrm>
            <a:off x="1467055" y="4249599"/>
            <a:ext cx="6183791" cy="70834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77679" y="1327770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Control Tower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1434754" y="1868405"/>
            <a:ext cx="1468692" cy="1953719"/>
            <a:chOff x="2577148" y="3173075"/>
            <a:chExt cx="1658950" cy="929318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rgbClr val="3FAD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591654" y="3203584"/>
              <a:ext cx="1629935" cy="278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Orchestration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136832" y="1868405"/>
            <a:ext cx="1468692" cy="1953719"/>
            <a:chOff x="2577148" y="3173075"/>
            <a:chExt cx="1658950" cy="929318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rgbClr val="3FAD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41321" y="3207191"/>
              <a:ext cx="1530602" cy="365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Visibility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568364" y="1869999"/>
            <a:ext cx="1468692" cy="1953719"/>
            <a:chOff x="2577148" y="3173075"/>
            <a:chExt cx="1658950" cy="929318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rgbClr val="3FAD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679532" y="3201990"/>
              <a:ext cx="1454180" cy="39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Intelligence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  <a:b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</a:b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003222" y="1871474"/>
            <a:ext cx="1468692" cy="1953719"/>
            <a:chOff x="2577148" y="3173075"/>
            <a:chExt cx="1658950" cy="929318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rgbClr val="3FAD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68610" y="3200515"/>
              <a:ext cx="1476022" cy="39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Provisioning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  <a:b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</a:b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pic>
        <p:nvPicPr>
          <p:cNvPr id="53" name="Picture 5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3"/>
          <a:stretch/>
        </p:blipFill>
        <p:spPr>
          <a:xfrm>
            <a:off x="6415254" y="2663674"/>
            <a:ext cx="911846" cy="495320"/>
          </a:xfrm>
          <a:prstGeom prst="rect">
            <a:avLst/>
          </a:prstGeom>
        </p:spPr>
      </p:pic>
      <p:pic>
        <p:nvPicPr>
          <p:cNvPr id="28" name="Picture 2" descr="MAAS logo png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40" y="2508527"/>
            <a:ext cx="1190256" cy="119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/>
          <p:cNvGrpSpPr/>
          <p:nvPr/>
        </p:nvGrpSpPr>
        <p:grpSpPr>
          <a:xfrm>
            <a:off x="7474906" y="5178369"/>
            <a:ext cx="649606" cy="626389"/>
            <a:chOff x="4523386" y="5790500"/>
            <a:chExt cx="434064" cy="438083"/>
          </a:xfrm>
        </p:grpSpPr>
        <p:sp>
          <p:nvSpPr>
            <p:cNvPr id="51" name="타원 50"/>
            <p:cNvSpPr/>
            <p:nvPr/>
          </p:nvSpPr>
          <p:spPr>
            <a:xfrm>
              <a:off x="4542123" y="5810286"/>
              <a:ext cx="396590" cy="396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52" name="그림 7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3386" y="5790500"/>
              <a:ext cx="434064" cy="438083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999EBDD-4B2F-6640-A004-56F18BFB08BB}"/>
              </a:ext>
            </a:extLst>
          </p:cNvPr>
          <p:cNvSpPr txBox="1"/>
          <p:nvPr/>
        </p:nvSpPr>
        <p:spPr>
          <a:xfrm>
            <a:off x="1404870" y="5241113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Linux Ubuntu OS</a:t>
            </a:r>
            <a:endParaRPr kumimoji="1" lang="ko-KR" altLang="en-US" dirty="0"/>
          </a:p>
        </p:txBody>
      </p:sp>
      <p:pic>
        <p:nvPicPr>
          <p:cNvPr id="58" name="Picture 2" descr="runcì ëí ì´ë¯¸ì§ ê²ìê²°ê³¼">
            <a:extLst>
              <a:ext uri="{FF2B5EF4-FFF2-40B4-BE49-F238E27FC236}">
                <a16:creationId xmlns:a16="http://schemas.microsoft.com/office/drawing/2014/main" id="{BC49A34F-25A5-FD4E-86DB-5589932EA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195" y="4310415"/>
            <a:ext cx="848149" cy="59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B209BA4-85A0-8049-B115-346001B7309C}"/>
              </a:ext>
            </a:extLst>
          </p:cNvPr>
          <p:cNvSpPr txBox="1"/>
          <p:nvPr/>
        </p:nvSpPr>
        <p:spPr>
          <a:xfrm>
            <a:off x="4171850" y="4434996"/>
            <a:ext cx="168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Docker Runtime</a:t>
            </a:r>
            <a:endParaRPr kumimoji="1" lang="ko-KR" altLang="en-US" dirty="0"/>
          </a:p>
        </p:txBody>
      </p:sp>
      <p:pic>
        <p:nvPicPr>
          <p:cNvPr id="60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A9E1E5F1-707A-8F4B-AF51-BFE8E74E8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2373237" y="3471925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61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7FC1AF0B-364A-1346-A7E9-A6BC59DD5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3937968" y="3461541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62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40271248-2CC4-6F4D-B7E0-5F429EE51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5517980" y="3430330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63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8F83B19D-BB1A-314D-B633-FF9A3ACCB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7218272" y="3419231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CF664B81-4659-834A-959F-E7ADB975B81C}"/>
              </a:ext>
            </a:extLst>
          </p:cNvPr>
          <p:cNvSpPr/>
          <p:nvPr/>
        </p:nvSpPr>
        <p:spPr>
          <a:xfrm>
            <a:off x="1393669" y="1789144"/>
            <a:ext cx="4741713" cy="209227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2A6F48C6-3518-D34B-9784-F996C5D2EB07}"/>
              </a:ext>
            </a:extLst>
          </p:cNvPr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Visualization of Resource Visibility</a:t>
            </a:r>
          </a:p>
        </p:txBody>
      </p:sp>
      <p:pic>
        <p:nvPicPr>
          <p:cNvPr id="1026" name="Picture 2" descr="influxdb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2" t="30553" r="22540" b="31279"/>
          <a:stretch/>
        </p:blipFill>
        <p:spPr bwMode="auto">
          <a:xfrm>
            <a:off x="6244793" y="3219810"/>
            <a:ext cx="1246292" cy="32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674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712437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#1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Run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InfluxDB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&amp;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Containers on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NUC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5" y="2019631"/>
            <a:ext cx="8844534" cy="4379616"/>
          </a:xfrm>
        </p:spPr>
        <p:txBody>
          <a:bodyPr/>
          <a:lstStyle/>
          <a:p>
            <a:r>
              <a:rPr lang="en-US" altLang="ko-KR" sz="1800" dirty="0">
                <a:latin typeface="맑은 고딕 (본문)"/>
              </a:rPr>
              <a:t>Run </a:t>
            </a:r>
            <a:r>
              <a:rPr lang="en-US" altLang="ko-KR" sz="1800" dirty="0" err="1">
                <a:latin typeface="맑은 고딕 (본문)"/>
              </a:rPr>
              <a:t>InfluxDB</a:t>
            </a:r>
            <a:r>
              <a:rPr lang="en-US" altLang="ko-KR" sz="1800" dirty="0">
                <a:latin typeface="맑은 고딕 (본문)"/>
              </a:rPr>
              <a:t> Container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docker run –d --name=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influxdb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–net=host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influxdb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Make and run </a:t>
            </a:r>
            <a:r>
              <a:rPr lang="en-US" altLang="ko-KR" sz="1800" dirty="0" err="1">
                <a:latin typeface="맑은 고딕 (본문)"/>
              </a:rPr>
              <a:t>Chronograf</a:t>
            </a:r>
            <a:r>
              <a:rPr lang="en-US" altLang="ko-KR" sz="1800" dirty="0">
                <a:latin typeface="맑은 고딕 (본문)"/>
              </a:rPr>
              <a:t> container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</a:t>
            </a:r>
            <a:r>
              <a:rPr lang="ko-KR" altLang="en-US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" altLang="ko-KR" sz="1600" dirty="0">
                <a:solidFill>
                  <a:srgbClr val="FF0000"/>
                </a:solidFill>
                <a:latin typeface="+mn-ea"/>
              </a:rPr>
              <a:t>docker run -p 8888:8888 --net=host </a:t>
            </a:r>
            <a:r>
              <a:rPr lang="en" altLang="ko-KR" sz="1600" dirty="0" err="1">
                <a:solidFill>
                  <a:srgbClr val="FF0000"/>
                </a:solidFill>
                <a:latin typeface="+mn-ea"/>
              </a:rPr>
              <a:t>chronograf</a:t>
            </a:r>
            <a:r>
              <a:rPr lang="en" altLang="ko-KR" sz="1600" dirty="0">
                <a:solidFill>
                  <a:srgbClr val="FF0000"/>
                </a:solidFill>
                <a:latin typeface="+mn-ea"/>
              </a:rPr>
              <a:t> --</a:t>
            </a:r>
            <a:r>
              <a:rPr lang="en" altLang="ko-KR" sz="1600" dirty="0" err="1">
                <a:solidFill>
                  <a:srgbClr val="FF0000"/>
                </a:solidFill>
                <a:latin typeface="+mn-ea"/>
              </a:rPr>
              <a:t>influxdb-url</a:t>
            </a:r>
            <a:r>
              <a:rPr lang="en" altLang="ko-KR" sz="1600" dirty="0">
                <a:solidFill>
                  <a:srgbClr val="FF0000"/>
                </a:solidFill>
                <a:latin typeface="+mn-ea"/>
              </a:rPr>
              <a:t>=http://&lt;NUC IP&gt;:8086</a:t>
            </a:r>
          </a:p>
          <a:p>
            <a:pPr marL="457200" lvl="1" indent="0">
              <a:buNone/>
            </a:pPr>
            <a:endParaRPr lang="en-US" altLang="ko-KR" sz="1600" dirty="0">
              <a:latin typeface="맑은 고딕 (본문)"/>
            </a:endParaRPr>
          </a:p>
          <a:p>
            <a:pPr marL="0" indent="0">
              <a:buNone/>
            </a:pPr>
            <a:endParaRPr lang="en-US" altLang="ko-KR" sz="2000" dirty="0">
              <a:latin typeface="맑은 고딕 (본문)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763" y="1946049"/>
            <a:ext cx="9119286" cy="203132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5732B6-4A5E-7549-9A6E-DB26F515D3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79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575612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#2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Install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python packages: </a:t>
            </a: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for python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Kafka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consumer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Install python-pip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" altLang="ko-KR" sz="1600" dirty="0" err="1">
                <a:solidFill>
                  <a:srgbClr val="FF0000"/>
                </a:solidFill>
                <a:latin typeface="+mn-ea"/>
              </a:rPr>
              <a:t>sudo</a:t>
            </a:r>
            <a:r>
              <a:rPr lang="en" altLang="ko-KR" sz="1600" dirty="0">
                <a:solidFill>
                  <a:srgbClr val="FF0000"/>
                </a:solidFill>
                <a:latin typeface="+mn-ea"/>
              </a:rPr>
              <a:t> apt-get install -y libcurl3 </a:t>
            </a:r>
            <a:r>
              <a:rPr lang="en" altLang="ko-KR" sz="1600" dirty="0" err="1">
                <a:solidFill>
                  <a:srgbClr val="FF0000"/>
                </a:solidFill>
                <a:latin typeface="+mn-ea"/>
              </a:rPr>
              <a:t>openssl</a:t>
            </a:r>
            <a:r>
              <a:rPr lang="en" altLang="ko-KR" sz="1600" dirty="0">
                <a:solidFill>
                  <a:srgbClr val="FF0000"/>
                </a:solidFill>
                <a:latin typeface="+mn-ea"/>
              </a:rPr>
              <a:t> curl</a:t>
            </a:r>
            <a:endParaRPr lang="en-US" altLang="ko-KR" sz="1600" dirty="0">
              <a:solidFill>
                <a:srgbClr val="FF0000"/>
              </a:solidFill>
              <a:latin typeface="+mn-ea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" altLang="ko-KR" sz="1600" dirty="0" err="1">
                <a:solidFill>
                  <a:srgbClr val="FF0000"/>
                </a:solidFill>
                <a:latin typeface="+mn-ea"/>
              </a:rPr>
              <a:t>sudo</a:t>
            </a:r>
            <a:r>
              <a:rPr lang="en" altLang="ko-KR" sz="1600" dirty="0">
                <a:solidFill>
                  <a:srgbClr val="FF0000"/>
                </a:solidFill>
                <a:latin typeface="+mn-ea"/>
              </a:rPr>
              <a:t> apt-get install -y python2.7 python-pip</a:t>
            </a:r>
            <a:endParaRPr lang="en-US" altLang="ko-KR" sz="1600" dirty="0">
              <a:solidFill>
                <a:srgbClr val="FF0000"/>
              </a:solidFill>
              <a:latin typeface="+mn-ea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install –y python3-pip</a:t>
            </a: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Install python package</a:t>
            </a: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pip install requests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kafka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-python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influxdb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msgpack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6763" y="1946049"/>
            <a:ext cx="9119286" cy="4247317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3FB53F6-3833-D849-B73A-0AFD61C41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4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" y="0"/>
            <a:ext cx="6690734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3 Broker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to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  <a:ea typeface="+mj-ea"/>
              </a:rPr>
              <a:t>InfluxDB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code:</a:t>
            </a: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Modify &amp; Run python code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Open ‘</a:t>
            </a:r>
            <a:r>
              <a:rPr lang="en-US" altLang="ko-KR" sz="1800" dirty="0" err="1">
                <a:latin typeface="맑은 고딕 (본문)"/>
              </a:rPr>
              <a:t>broker_to_influxdb.py</a:t>
            </a:r>
            <a:r>
              <a:rPr lang="en-US" altLang="ko-KR" sz="1800" dirty="0">
                <a:latin typeface="맑은 고딕 (본문)"/>
              </a:rPr>
              <a:t>’ code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vi ~/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-mini/ubuntu-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kafkatodb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broker_to_influxdb.py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Run python code 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</a:t>
            </a:r>
            <a:r>
              <a:rPr lang="ko-KR" altLang="en-US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sysctl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–w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fs.file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-max=100000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ulimit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–S –n 2048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python ~/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-mini/ubuntu-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kafkatodb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broker_to_influxdb.py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ko-KR" altLang="en-US" sz="16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2003" y="1903521"/>
            <a:ext cx="9119286" cy="480131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CC3C68-986E-EA44-9C10-E13C88C461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61" y="2808501"/>
            <a:ext cx="7783439" cy="205184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 flipV="1">
            <a:off x="4824248" y="3807373"/>
            <a:ext cx="1048407" cy="157654"/>
          </a:xfrm>
          <a:prstGeom prst="rect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5504794" y="4392179"/>
            <a:ext cx="1048407" cy="157654"/>
          </a:xfrm>
          <a:prstGeom prst="rect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295515" y="3540185"/>
            <a:ext cx="206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Modify to your </a:t>
            </a:r>
            <a:r>
              <a:rPr lang="en-US" altLang="ko-KR" sz="1200" dirty="0" err="1">
                <a:solidFill>
                  <a:schemeClr val="bg1"/>
                </a:solidFill>
              </a:rPr>
              <a:t>nuc</a:t>
            </a:r>
            <a:r>
              <a:rPr lang="en-US" altLang="ko-KR" sz="1200" dirty="0">
                <a:solidFill>
                  <a:schemeClr val="bg1"/>
                </a:solidFill>
              </a:rPr>
              <a:t> IP Address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27421" y="4115180"/>
            <a:ext cx="206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Modify to your </a:t>
            </a:r>
            <a:r>
              <a:rPr lang="en-US" altLang="ko-KR" sz="1200" dirty="0" err="1">
                <a:solidFill>
                  <a:schemeClr val="bg1"/>
                </a:solidFill>
              </a:rPr>
              <a:t>nuc</a:t>
            </a:r>
            <a:r>
              <a:rPr lang="en-US" altLang="ko-KR" sz="1200" dirty="0">
                <a:solidFill>
                  <a:schemeClr val="bg1"/>
                </a:solidFill>
              </a:rPr>
              <a:t> IP Address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594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/>
          <a:lstStyle/>
          <a:p>
            <a:r>
              <a:rPr lang="en-US" altLang="ko-KR" sz="1800" dirty="0">
                <a:latin typeface="맑은 고딕 (본문)"/>
              </a:rPr>
              <a:t>Open Web browser and connect to </a:t>
            </a:r>
            <a:r>
              <a:rPr lang="en-US" altLang="ko-KR" sz="1800" dirty="0" err="1">
                <a:latin typeface="맑은 고딕 (본문)"/>
              </a:rPr>
              <a:t>Chronograf</a:t>
            </a:r>
            <a:r>
              <a:rPr lang="en-US" altLang="ko-KR" sz="1800" dirty="0">
                <a:latin typeface="맑은 고딕 (본문)"/>
              </a:rPr>
              <a:t> Dashboard</a:t>
            </a: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http://&lt;NUC IP&gt;:8888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003" y="1903521"/>
            <a:ext cx="9119286" cy="452431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ACF5F3-94A6-D14A-A2B2-C7233DC4304A}"/>
              </a:ext>
            </a:extLst>
          </p:cNvPr>
          <p:cNvSpPr/>
          <p:nvPr/>
        </p:nvSpPr>
        <p:spPr>
          <a:xfrm>
            <a:off x="-3" y="0"/>
            <a:ext cx="706022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#4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Configure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Dashboard (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888EC9-C224-A34E-8F48-D501D24B38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76" y="2802488"/>
            <a:ext cx="6747340" cy="348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81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F691BCF1-9EE4-F940-B16A-0EDF9F02C648}"/>
              </a:ext>
            </a:extLst>
          </p:cNvPr>
          <p:cNvSpPr/>
          <p:nvPr/>
        </p:nvSpPr>
        <p:spPr>
          <a:xfrm>
            <a:off x="610644" y="1260936"/>
            <a:ext cx="7715370" cy="51001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7030A0"/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Tower Lab: Concept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185454" y="2167211"/>
            <a:ext cx="4740364" cy="21711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BF0A9CAE-C7B6-8E43-ABE8-23E0F69A25CF}"/>
              </a:ext>
            </a:extLst>
          </p:cNvPr>
          <p:cNvSpPr/>
          <p:nvPr/>
        </p:nvSpPr>
        <p:spPr>
          <a:xfrm>
            <a:off x="1070344" y="5137907"/>
            <a:ext cx="6719642" cy="7920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16" y="5995701"/>
            <a:ext cx="904595" cy="73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1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868" r="20868"/>
          <a:stretch/>
        </p:blipFill>
        <p:spPr>
          <a:xfrm>
            <a:off x="6640260" y="563416"/>
            <a:ext cx="754250" cy="1942838"/>
          </a:xfrm>
          <a:prstGeom prst="rect">
            <a:avLst/>
          </a:prstGeom>
        </p:spPr>
      </p:pic>
      <p:sp>
        <p:nvSpPr>
          <p:cNvPr id="33" name="Rounded Rectangle 3"/>
          <p:cNvSpPr/>
          <p:nvPr/>
        </p:nvSpPr>
        <p:spPr>
          <a:xfrm>
            <a:off x="1073244" y="1680857"/>
            <a:ext cx="6575484" cy="36630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34" name="모서리가 둥근 직사각형 19"/>
          <p:cNvSpPr/>
          <p:nvPr/>
        </p:nvSpPr>
        <p:spPr>
          <a:xfrm>
            <a:off x="1256041" y="4627666"/>
            <a:ext cx="6183791" cy="70834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66665" y="1705837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Control Tower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1223740" y="2246472"/>
            <a:ext cx="1468692" cy="1953719"/>
            <a:chOff x="2577148" y="3173075"/>
            <a:chExt cx="1658950" cy="929318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591654" y="3203584"/>
              <a:ext cx="1629935" cy="278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Orchestration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925818" y="2246472"/>
            <a:ext cx="1468692" cy="1953719"/>
            <a:chOff x="2577148" y="3173075"/>
            <a:chExt cx="1658950" cy="929318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rgbClr val="3FAD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41321" y="3207191"/>
              <a:ext cx="1530602" cy="365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Visibility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357350" y="2248066"/>
            <a:ext cx="1468692" cy="1953719"/>
            <a:chOff x="2577148" y="3173075"/>
            <a:chExt cx="1658950" cy="929318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679532" y="3201990"/>
              <a:ext cx="1454180" cy="39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Intelligence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  <a:b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</a:b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792208" y="2249541"/>
            <a:ext cx="1468692" cy="1953719"/>
            <a:chOff x="2577148" y="3173075"/>
            <a:chExt cx="1658950" cy="929318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rgbClr val="3FAD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68610" y="3200515"/>
              <a:ext cx="1476022" cy="39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Provisioning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  <a:b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</a:b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pic>
        <p:nvPicPr>
          <p:cNvPr id="28" name="Picture 2" descr="MAAS logo png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426" y="2886594"/>
            <a:ext cx="1190256" cy="119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/>
          <p:cNvGrpSpPr/>
          <p:nvPr/>
        </p:nvGrpSpPr>
        <p:grpSpPr>
          <a:xfrm>
            <a:off x="7263892" y="5556436"/>
            <a:ext cx="649606" cy="626389"/>
            <a:chOff x="4523386" y="5790500"/>
            <a:chExt cx="434064" cy="438083"/>
          </a:xfrm>
        </p:grpSpPr>
        <p:sp>
          <p:nvSpPr>
            <p:cNvPr id="51" name="타원 50"/>
            <p:cNvSpPr/>
            <p:nvPr/>
          </p:nvSpPr>
          <p:spPr>
            <a:xfrm>
              <a:off x="4542123" y="5810286"/>
              <a:ext cx="396590" cy="396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52" name="그림 7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3386" y="5790500"/>
              <a:ext cx="434064" cy="438083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999EBDD-4B2F-6640-A004-56F18BFB08BB}"/>
              </a:ext>
            </a:extLst>
          </p:cNvPr>
          <p:cNvSpPr txBox="1"/>
          <p:nvPr/>
        </p:nvSpPr>
        <p:spPr>
          <a:xfrm>
            <a:off x="1193856" y="5619180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Linux Ubuntu OS</a:t>
            </a:r>
            <a:endParaRPr kumimoji="1" lang="ko-KR" altLang="en-US" dirty="0"/>
          </a:p>
        </p:txBody>
      </p:sp>
      <p:pic>
        <p:nvPicPr>
          <p:cNvPr id="58" name="Picture 2" descr="runcì ëí ì´ë¯¸ì§ ê²ìê²°ê³¼">
            <a:extLst>
              <a:ext uri="{FF2B5EF4-FFF2-40B4-BE49-F238E27FC236}">
                <a16:creationId xmlns:a16="http://schemas.microsoft.com/office/drawing/2014/main" id="{BC49A34F-25A5-FD4E-86DB-5589932EA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181" y="4688482"/>
            <a:ext cx="848149" cy="59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B209BA4-85A0-8049-B115-346001B7309C}"/>
              </a:ext>
            </a:extLst>
          </p:cNvPr>
          <p:cNvSpPr txBox="1"/>
          <p:nvPr/>
        </p:nvSpPr>
        <p:spPr>
          <a:xfrm>
            <a:off x="3960836" y="4813063"/>
            <a:ext cx="168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Docker Runtime</a:t>
            </a:r>
            <a:endParaRPr kumimoji="1" lang="ko-KR" altLang="en-US" dirty="0"/>
          </a:p>
        </p:txBody>
      </p:sp>
      <p:pic>
        <p:nvPicPr>
          <p:cNvPr id="60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A9E1E5F1-707A-8F4B-AF51-BFE8E74E8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2162223" y="3849992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61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7FC1AF0B-364A-1346-A7E9-A6BC59DD5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3726954" y="3839608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62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40271248-2CC4-6F4D-B7E0-5F429EE51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5306966" y="3808397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63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8F83B19D-BB1A-314D-B633-FF9A3ACCB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7007258" y="3797298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48" name="Picture 5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3"/>
          <a:stretch/>
        </p:blipFill>
        <p:spPr>
          <a:xfrm>
            <a:off x="6204240" y="3041741"/>
            <a:ext cx="911846" cy="495320"/>
          </a:xfrm>
          <a:prstGeom prst="rect">
            <a:avLst/>
          </a:prstGeom>
        </p:spPr>
      </p:pic>
      <p:pic>
        <p:nvPicPr>
          <p:cNvPr id="49" name="Picture 2" descr="influxdb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2" t="30553" r="22540" b="31279"/>
          <a:stretch/>
        </p:blipFill>
        <p:spPr bwMode="auto">
          <a:xfrm>
            <a:off x="6033779" y="3597877"/>
            <a:ext cx="1246292" cy="32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86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" y="0"/>
            <a:ext cx="7045572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#4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Configure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Dashboard (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2/4)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/>
          <a:lstStyle/>
          <a:p>
            <a:r>
              <a:rPr lang="en-US" altLang="ko-KR" sz="1800" dirty="0">
                <a:latin typeface="맑은 고딕 (본문)"/>
              </a:rPr>
              <a:t>Create Dash board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2003" y="1903521"/>
            <a:ext cx="9119286" cy="369331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2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49B746E-EAF2-2A4C-81BF-2605CF4465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16" y="2631651"/>
            <a:ext cx="8302100" cy="28173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24742AE-A87D-3942-B049-AE9D3CD7D0F8}"/>
              </a:ext>
            </a:extLst>
          </p:cNvPr>
          <p:cNvSpPr/>
          <p:nvPr/>
        </p:nvSpPr>
        <p:spPr>
          <a:xfrm>
            <a:off x="291516" y="3512634"/>
            <a:ext cx="1002025" cy="3345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98812A-4D94-5E40-AD81-2BBB92AF67A2}"/>
              </a:ext>
            </a:extLst>
          </p:cNvPr>
          <p:cNvSpPr/>
          <p:nvPr/>
        </p:nvSpPr>
        <p:spPr>
          <a:xfrm>
            <a:off x="4181918" y="4335671"/>
            <a:ext cx="903038" cy="2920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9126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03AEB4-4B6B-EC40-B659-A8C5AB74F108}"/>
              </a:ext>
            </a:extLst>
          </p:cNvPr>
          <p:cNvSpPr/>
          <p:nvPr/>
        </p:nvSpPr>
        <p:spPr>
          <a:xfrm>
            <a:off x="-3" y="0"/>
            <a:ext cx="7045572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#4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Configure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Dashboard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(3/4)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756933A-AFC6-0E43-87D4-773404220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/>
          <a:lstStyle/>
          <a:p>
            <a:r>
              <a:rPr lang="en-US" altLang="ko-KR" sz="1800" dirty="0">
                <a:latin typeface="맑은 고딕 (본문)"/>
              </a:rPr>
              <a:t>Add Cell &amp; Data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7AE4FA-37E9-424B-A78D-A3B20E1F19C5}"/>
              </a:ext>
            </a:extLst>
          </p:cNvPr>
          <p:cNvSpPr/>
          <p:nvPr/>
        </p:nvSpPr>
        <p:spPr>
          <a:xfrm>
            <a:off x="12003" y="1903521"/>
            <a:ext cx="9119286" cy="369331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7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1025CBE0-91B6-594B-AD2F-3C489A7D6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15193001-A7D2-5F44-A3E7-507C4D08C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495C64-65F2-1F49-8458-2304EC0B7A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14" y="2487336"/>
            <a:ext cx="6980663" cy="261254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A374DEB-482D-4B49-9AD0-AB3308193DF2}"/>
              </a:ext>
            </a:extLst>
          </p:cNvPr>
          <p:cNvSpPr/>
          <p:nvPr/>
        </p:nvSpPr>
        <p:spPr>
          <a:xfrm>
            <a:off x="5341434" y="2509639"/>
            <a:ext cx="557561" cy="2447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3681AA-5D85-9A4A-A8E8-6E980E78133C}"/>
              </a:ext>
            </a:extLst>
          </p:cNvPr>
          <p:cNvSpPr/>
          <p:nvPr/>
        </p:nvSpPr>
        <p:spPr>
          <a:xfrm>
            <a:off x="2319453" y="3536194"/>
            <a:ext cx="602165" cy="2139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684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2C5D771-1E00-864D-85E6-46A86E412277}"/>
              </a:ext>
            </a:extLst>
          </p:cNvPr>
          <p:cNvSpPr/>
          <p:nvPr/>
        </p:nvSpPr>
        <p:spPr>
          <a:xfrm>
            <a:off x="-3" y="0"/>
            <a:ext cx="700454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#4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Configure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Dashboard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(4/4)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288E10A-9C78-B84E-B19F-43C3526F0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/>
          <a:lstStyle/>
          <a:p>
            <a:r>
              <a:rPr lang="en-US" altLang="ko-KR" sz="1800" dirty="0">
                <a:latin typeface="맑은 고딕 (본문)"/>
              </a:rPr>
              <a:t>Add Data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F4280C-3E31-B34D-B91E-00D1984A4B1D}"/>
              </a:ext>
            </a:extLst>
          </p:cNvPr>
          <p:cNvSpPr/>
          <p:nvPr/>
        </p:nvSpPr>
        <p:spPr>
          <a:xfrm>
            <a:off x="12003" y="1903521"/>
            <a:ext cx="9119286" cy="369331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7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4C3F0716-4441-B440-B050-A826D990C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AC8AE7ED-8494-AA40-B860-08B5B18E1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1DF2EB-36D7-2A4F-A244-D7FE200B12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51" y="2487336"/>
            <a:ext cx="8831789" cy="277676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FC450C3-28CC-C140-BED2-61AB5A9D1329}"/>
              </a:ext>
            </a:extLst>
          </p:cNvPr>
          <p:cNvSpPr/>
          <p:nvPr/>
        </p:nvSpPr>
        <p:spPr>
          <a:xfrm>
            <a:off x="8513776" y="4231741"/>
            <a:ext cx="388732" cy="2007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8B22E6-E38C-494C-B591-95C7164BFB34}"/>
              </a:ext>
            </a:extLst>
          </p:cNvPr>
          <p:cNvSpPr/>
          <p:nvPr/>
        </p:nvSpPr>
        <p:spPr>
          <a:xfrm>
            <a:off x="8708142" y="2530335"/>
            <a:ext cx="254043" cy="2424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355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6675744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#5 – Check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Dashboard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/>
          <a:lstStyle/>
          <a:p>
            <a:r>
              <a:rPr lang="en-US" altLang="ko-KR" sz="1800" dirty="0">
                <a:latin typeface="맑은 고딕 (본문)"/>
              </a:rPr>
              <a:t>We can see the changes of values from database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003" y="1903521"/>
            <a:ext cx="9119286" cy="369331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ADA8BD-964F-8841-A5CE-DC0D9B93B1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8" y="2596695"/>
            <a:ext cx="8720277" cy="264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31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2256" y="924734"/>
            <a:ext cx="7500771" cy="550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8800" b="1" dirty="0" smtClean="0"/>
              <a:t>Note:</a:t>
            </a:r>
          </a:p>
          <a:p>
            <a:pPr lvl="0" algn="ctr"/>
            <a:endParaRPr lang="en-US" altLang="ko-KR" sz="8800" b="1" dirty="0" smtClean="0"/>
          </a:p>
          <a:p>
            <a:pPr algn="ctr"/>
            <a:r>
              <a:rPr lang="en-US" altLang="ko-KR" sz="4000" dirty="0" smtClean="0"/>
              <a:t>Remaining Lab practice requires </a:t>
            </a:r>
          </a:p>
          <a:p>
            <a:pPr algn="ctr"/>
            <a:r>
              <a:rPr lang="en-US" altLang="ko-KR" sz="4000" dirty="0" smtClean="0"/>
              <a:t>special Box resources with</a:t>
            </a:r>
          </a:p>
          <a:p>
            <a:pPr algn="ctr"/>
            <a:r>
              <a:rPr lang="en-US" altLang="ko-KR" sz="2800" b="1" dirty="0" smtClean="0">
                <a:solidFill>
                  <a:srgbClr val="0070C0"/>
                </a:solidFill>
                <a:latin typeface="맑은 고딕 (본문)"/>
              </a:rPr>
              <a:t>IPMI or similar Remote Power Management, </a:t>
            </a:r>
          </a:p>
          <a:p>
            <a:pPr algn="ctr"/>
            <a:r>
              <a:rPr lang="en-US" altLang="ko-KR" sz="2800" b="1" dirty="0" smtClean="0">
                <a:solidFill>
                  <a:srgbClr val="0070C0"/>
                </a:solidFill>
                <a:latin typeface="맑은 고딕 (본문)"/>
              </a:rPr>
              <a:t>PXE Boot support</a:t>
            </a:r>
            <a:endParaRPr lang="en-US" altLang="ko-KR" sz="2800" b="1" dirty="0">
              <a:solidFill>
                <a:srgbClr val="0070C0"/>
              </a:solidFill>
              <a:latin typeface="맑은 고딕 (본문)"/>
            </a:endParaRPr>
          </a:p>
          <a:p>
            <a:pPr lvl="0" algn="ctr"/>
            <a:endParaRPr lang="en-US" altLang="ko-KR" sz="4000" b="1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431073" y="4977371"/>
            <a:ext cx="3371850" cy="1737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endParaRPr lang="en-US" altLang="ko-KR" b="1" dirty="0" smtClean="0"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1360197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F691BCF1-9EE4-F940-B16A-0EDF9F02C648}"/>
              </a:ext>
            </a:extLst>
          </p:cNvPr>
          <p:cNvSpPr/>
          <p:nvPr/>
        </p:nvSpPr>
        <p:spPr>
          <a:xfrm>
            <a:off x="698562" y="1281458"/>
            <a:ext cx="7715370" cy="51001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7030A0"/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Automated Provisioning &amp; </a:t>
            </a:r>
            <a:r>
              <a:rPr lang="en-US" altLang="ko-KR" dirty="0" smtClean="0"/>
              <a:t>Visibility</a:t>
            </a:r>
            <a:endParaRPr lang="en-US" altLang="ko-KR" dirty="0"/>
          </a:p>
        </p:txBody>
      </p:sp>
      <p:sp>
        <p:nvSpPr>
          <p:cNvPr id="30" name="직사각형 29"/>
          <p:cNvSpPr/>
          <p:nvPr/>
        </p:nvSpPr>
        <p:spPr>
          <a:xfrm>
            <a:off x="1273372" y="2187733"/>
            <a:ext cx="4740364" cy="21711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BF0A9CAE-C7B6-8E43-ABE8-23E0F69A25CF}"/>
              </a:ext>
            </a:extLst>
          </p:cNvPr>
          <p:cNvSpPr/>
          <p:nvPr/>
        </p:nvSpPr>
        <p:spPr>
          <a:xfrm>
            <a:off x="1158262" y="5158429"/>
            <a:ext cx="6719642" cy="7920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634" y="6016223"/>
            <a:ext cx="904595" cy="73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1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868" r="20868"/>
          <a:stretch/>
        </p:blipFill>
        <p:spPr>
          <a:xfrm>
            <a:off x="6728178" y="583938"/>
            <a:ext cx="754250" cy="1942838"/>
          </a:xfrm>
          <a:prstGeom prst="rect">
            <a:avLst/>
          </a:prstGeom>
        </p:spPr>
      </p:pic>
      <p:sp>
        <p:nvSpPr>
          <p:cNvPr id="33" name="Rounded Rectangle 3"/>
          <p:cNvSpPr/>
          <p:nvPr/>
        </p:nvSpPr>
        <p:spPr>
          <a:xfrm>
            <a:off x="1157526" y="1717339"/>
            <a:ext cx="6575484" cy="36630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34" name="모서리가 둥근 직사각형 19"/>
          <p:cNvSpPr/>
          <p:nvPr/>
        </p:nvSpPr>
        <p:spPr>
          <a:xfrm>
            <a:off x="1343959" y="4648188"/>
            <a:ext cx="6183791" cy="70834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54583" y="1726359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Control Tower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1311658" y="2266994"/>
            <a:ext cx="1468692" cy="1953719"/>
            <a:chOff x="2577148" y="3173075"/>
            <a:chExt cx="1658950" cy="929318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591654" y="3203584"/>
              <a:ext cx="1629935" cy="278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Orchestration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013736" y="2266994"/>
            <a:ext cx="1468692" cy="1953719"/>
            <a:chOff x="2577148" y="3173075"/>
            <a:chExt cx="1658950" cy="929318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rgbClr val="3FAD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41321" y="3207191"/>
              <a:ext cx="1530602" cy="365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Visibility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445268" y="2268588"/>
            <a:ext cx="1468692" cy="1953719"/>
            <a:chOff x="2577148" y="3173075"/>
            <a:chExt cx="1658950" cy="929318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679532" y="3201990"/>
              <a:ext cx="1454180" cy="39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Intelligence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  <a:b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</a:b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880126" y="2270063"/>
            <a:ext cx="1468692" cy="1953719"/>
            <a:chOff x="2577148" y="3173075"/>
            <a:chExt cx="1658950" cy="929318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rgbClr val="3FAD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68610" y="3200515"/>
              <a:ext cx="1476022" cy="39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Provisioning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  <a:b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</a:b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pic>
        <p:nvPicPr>
          <p:cNvPr id="28" name="Picture 2" descr="MAAS logo png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344" y="2907116"/>
            <a:ext cx="1190256" cy="119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/>
          <p:cNvGrpSpPr/>
          <p:nvPr/>
        </p:nvGrpSpPr>
        <p:grpSpPr>
          <a:xfrm>
            <a:off x="7351810" y="5576958"/>
            <a:ext cx="649606" cy="626389"/>
            <a:chOff x="4523386" y="5790500"/>
            <a:chExt cx="434064" cy="438083"/>
          </a:xfrm>
        </p:grpSpPr>
        <p:sp>
          <p:nvSpPr>
            <p:cNvPr id="51" name="타원 50"/>
            <p:cNvSpPr/>
            <p:nvPr/>
          </p:nvSpPr>
          <p:spPr>
            <a:xfrm>
              <a:off x="4542123" y="5810286"/>
              <a:ext cx="396590" cy="396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52" name="그림 7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3386" y="5790500"/>
              <a:ext cx="434064" cy="438083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999EBDD-4B2F-6640-A004-56F18BFB08BB}"/>
              </a:ext>
            </a:extLst>
          </p:cNvPr>
          <p:cNvSpPr txBox="1"/>
          <p:nvPr/>
        </p:nvSpPr>
        <p:spPr>
          <a:xfrm>
            <a:off x="1281774" y="5639702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Linux Ubuntu OS</a:t>
            </a:r>
            <a:endParaRPr kumimoji="1" lang="ko-KR" altLang="en-US" dirty="0"/>
          </a:p>
        </p:txBody>
      </p:sp>
      <p:pic>
        <p:nvPicPr>
          <p:cNvPr id="58" name="Picture 2" descr="runcì ëí ì´ë¯¸ì§ ê²ìê²°ê³¼">
            <a:extLst>
              <a:ext uri="{FF2B5EF4-FFF2-40B4-BE49-F238E27FC236}">
                <a16:creationId xmlns:a16="http://schemas.microsoft.com/office/drawing/2014/main" id="{BC49A34F-25A5-FD4E-86DB-5589932EA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099" y="4709004"/>
            <a:ext cx="848149" cy="59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B209BA4-85A0-8049-B115-346001B7309C}"/>
              </a:ext>
            </a:extLst>
          </p:cNvPr>
          <p:cNvSpPr txBox="1"/>
          <p:nvPr/>
        </p:nvSpPr>
        <p:spPr>
          <a:xfrm>
            <a:off x="4048754" y="4833585"/>
            <a:ext cx="168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Docker Runtime</a:t>
            </a:r>
            <a:endParaRPr kumimoji="1" lang="ko-KR" altLang="en-US" dirty="0"/>
          </a:p>
        </p:txBody>
      </p:sp>
      <p:pic>
        <p:nvPicPr>
          <p:cNvPr id="60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A9E1E5F1-707A-8F4B-AF51-BFE8E74E8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2250141" y="3870514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61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7FC1AF0B-364A-1346-A7E9-A6BC59DD5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3814872" y="3860130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62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40271248-2CC4-6F4D-B7E0-5F429EE51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5394884" y="3828919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63" name="Picture 6" descr="http://blog.docker.com/wp-content/uploads/2013/08/KuDr42X_ITXghJhSInDZekNEF0jLt3NeVxtRye3tqco.png">
            <a:extLst>
              <a:ext uri="{FF2B5EF4-FFF2-40B4-BE49-F238E27FC236}">
                <a16:creationId xmlns:a16="http://schemas.microsoft.com/office/drawing/2014/main" id="{8F83B19D-BB1A-314D-B633-FF9A3ACCB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7095176" y="3817820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48" name="Picture 5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3"/>
          <a:stretch/>
        </p:blipFill>
        <p:spPr>
          <a:xfrm>
            <a:off x="6283993" y="2939572"/>
            <a:ext cx="911846" cy="495320"/>
          </a:xfrm>
          <a:prstGeom prst="rect">
            <a:avLst/>
          </a:prstGeom>
        </p:spPr>
      </p:pic>
      <p:pic>
        <p:nvPicPr>
          <p:cNvPr id="49" name="Picture 2" descr="influxdb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2" t="30553" r="22540" b="31279"/>
          <a:stretch/>
        </p:blipFill>
        <p:spPr bwMode="auto">
          <a:xfrm>
            <a:off x="6121697" y="3618399"/>
            <a:ext cx="1246292" cy="32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90" y="3982180"/>
            <a:ext cx="712198" cy="18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02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netgear prosafe 16 port gigabit switch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90" y="5247509"/>
            <a:ext cx="1698813" cy="73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연결선 30"/>
          <p:cNvCxnSpPr/>
          <p:nvPr/>
        </p:nvCxnSpPr>
        <p:spPr>
          <a:xfrm>
            <a:off x="1705504" y="4809838"/>
            <a:ext cx="0" cy="497665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2149567" y="4809838"/>
            <a:ext cx="0" cy="584376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568" y="2623935"/>
            <a:ext cx="3251473" cy="646775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5494284" y="2767913"/>
            <a:ext cx="260131" cy="2230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꺾인 연결선 47"/>
          <p:cNvCxnSpPr>
            <a:stCxn id="6" idx="3"/>
            <a:endCxn id="46" idx="0"/>
          </p:cNvCxnSpPr>
          <p:nvPr/>
        </p:nvCxnSpPr>
        <p:spPr>
          <a:xfrm flipV="1">
            <a:off x="2767003" y="2767913"/>
            <a:ext cx="2857347" cy="2846963"/>
          </a:xfrm>
          <a:prstGeom prst="bentConnector4">
            <a:avLst>
              <a:gd name="adj1" fmla="val 47724"/>
              <a:gd name="adj2" fmla="val 108030"/>
            </a:avLst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708701" y="271794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IPMI po</a:t>
            </a:r>
            <a:r>
              <a:rPr lang="en-US" altLang="ko-KR" sz="1200" dirty="0">
                <a:solidFill>
                  <a:schemeClr val="bg1"/>
                </a:solidFill>
              </a:rPr>
              <a:t>rt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825873" y="2861441"/>
            <a:ext cx="984830" cy="338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꺾인 연결선 52"/>
          <p:cNvCxnSpPr>
            <a:stCxn id="6" idx="3"/>
            <a:endCxn id="51" idx="0"/>
          </p:cNvCxnSpPr>
          <p:nvPr/>
        </p:nvCxnSpPr>
        <p:spPr>
          <a:xfrm flipV="1">
            <a:off x="2767003" y="2861441"/>
            <a:ext cx="3551285" cy="2753435"/>
          </a:xfrm>
          <a:prstGeom prst="bentConnector4">
            <a:avLst>
              <a:gd name="adj1" fmla="val 43067"/>
              <a:gd name="adj2" fmla="val 108302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668462" y="3207073"/>
            <a:ext cx="1299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Any Ethernet port</a:t>
            </a:r>
          </a:p>
          <a:p>
            <a:pPr algn="ctr"/>
            <a:r>
              <a:rPr lang="en-US" altLang="ko-KR" sz="1200" dirty="0"/>
              <a:t>that support PXE</a:t>
            </a:r>
            <a:endParaRPr lang="ko-KR" altLang="en-US" sz="1200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330050" y="1882235"/>
            <a:ext cx="317155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330050" y="2055569"/>
            <a:ext cx="317155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47205" y="1743735"/>
            <a:ext cx="582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Power</a:t>
            </a:r>
            <a:endParaRPr lang="ko-KR" altLang="en-US" sz="1200" dirty="0"/>
          </a:p>
        </p:txBody>
      </p:sp>
      <p:sp>
        <p:nvSpPr>
          <p:cNvPr id="61" name="TextBox 60"/>
          <p:cNvSpPr txBox="1"/>
          <p:nvPr/>
        </p:nvSpPr>
        <p:spPr>
          <a:xfrm>
            <a:off x="647204" y="1918587"/>
            <a:ext cx="1657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Management &amp; Control</a:t>
            </a:r>
            <a:endParaRPr lang="ko-KR" altLang="en-US" sz="1200" dirty="0"/>
          </a:p>
        </p:txBody>
      </p:sp>
      <p:sp>
        <p:nvSpPr>
          <p:cNvPr id="62" name="내용 개체 틀 2"/>
          <p:cNvSpPr txBox="1">
            <a:spLocks/>
          </p:cNvSpPr>
          <p:nvPr/>
        </p:nvSpPr>
        <p:spPr>
          <a:xfrm>
            <a:off x="4314191" y="3663266"/>
            <a:ext cx="4743313" cy="280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en-US" altLang="ko-KR" dirty="0">
                <a:latin typeface="맑은 고딕 (본문)"/>
              </a:rPr>
              <a:t>Requirements for </a:t>
            </a:r>
            <a:r>
              <a:rPr lang="en-US" altLang="ko-KR" dirty="0" smtClean="0">
                <a:latin typeface="맑은 고딕 (본문)"/>
              </a:rPr>
              <a:t>Automated </a:t>
            </a:r>
            <a:r>
              <a:rPr lang="en-US" altLang="ko-KR" dirty="0">
                <a:latin typeface="맑은 고딕 (본문)"/>
              </a:rPr>
              <a:t>Installation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IPMI, Intel AMT, IBM HMC … and so on. 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DHCP PXE bootable</a:t>
            </a:r>
          </a:p>
          <a:p>
            <a:pPr marL="457200" lvl="1" indent="0">
              <a:buClrTx/>
              <a:buNone/>
            </a:pPr>
            <a:endParaRPr lang="en-US" altLang="ko-KR" dirty="0" smtClean="0">
              <a:latin typeface="맑은 고딕 (본문)"/>
            </a:endParaRPr>
          </a:p>
          <a:p>
            <a:pPr marL="457200" lvl="1" indent="0">
              <a:buClrTx/>
              <a:buNone/>
            </a:pPr>
            <a:endParaRPr lang="en-US" altLang="ko-KR" dirty="0">
              <a:latin typeface="맑은 고딕 (본문)"/>
            </a:endParaRPr>
          </a:p>
          <a:p>
            <a:pPr marL="457200" lvl="1" indent="0">
              <a:buClrTx/>
              <a:buNone/>
            </a:pPr>
            <a:r>
              <a:rPr lang="en-US" altLang="ko-KR" dirty="0" smtClean="0">
                <a:solidFill>
                  <a:srgbClr val="FF0000"/>
                </a:solidFill>
                <a:latin typeface="맑은 고딕 (본문)"/>
              </a:rPr>
              <a:t>Note: Typical NUC does not satisfy the above requirement!</a:t>
            </a:r>
            <a:endParaRPr lang="en-US" altLang="ko-KR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3" y="0"/>
            <a:ext cx="631829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#6–1 OS Automated Installation: Establish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physical interconnect 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04" y="1915522"/>
            <a:ext cx="3708538" cy="304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25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1" y="1876309"/>
            <a:ext cx="4421992" cy="3176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84" y="1876309"/>
            <a:ext cx="4310724" cy="32236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2403" y="3657600"/>
            <a:ext cx="2403727" cy="11114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73419" y="4406462"/>
            <a:ext cx="2278118" cy="0"/>
          </a:xfrm>
          <a:prstGeom prst="lin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직사각형 9"/>
          <p:cNvSpPr/>
          <p:nvPr/>
        </p:nvSpPr>
        <p:spPr>
          <a:xfrm>
            <a:off x="4827389" y="2706414"/>
            <a:ext cx="2629701" cy="7541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684579" y="3019097"/>
            <a:ext cx="670035" cy="102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endCxn id="11" idx="1"/>
          </p:cNvCxnSpPr>
          <p:nvPr/>
        </p:nvCxnSpPr>
        <p:spPr>
          <a:xfrm flipV="1">
            <a:off x="6392917" y="3070335"/>
            <a:ext cx="291662" cy="587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38062" y="3611618"/>
            <a:ext cx="1509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IPMI IP Configuration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72874" y="5202621"/>
            <a:ext cx="258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&lt;BIOS PXE Configuration&gt;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76281" y="5202621"/>
            <a:ext cx="267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&lt;BIOS IPMI Configuration&gt;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36847" y="5801921"/>
            <a:ext cx="4667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After then </a:t>
            </a:r>
            <a:r>
              <a:rPr lang="en-US" altLang="ko-KR" dirty="0">
                <a:solidFill>
                  <a:srgbClr val="FF0000"/>
                </a:solidFill>
              </a:rPr>
              <a:t>Save Configuration and Exit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And then the PXE booting sequence is stated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-4" y="0"/>
            <a:ext cx="6572253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#6–2 OS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Automatic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Installation: BIOS Configuration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886" y="587034"/>
            <a:ext cx="1544416" cy="30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09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2" y="1231190"/>
            <a:ext cx="3867253" cy="17563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736" y="2987566"/>
            <a:ext cx="237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&lt;Succeed PXE booting&gt;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250" y="1173374"/>
            <a:ext cx="4870314" cy="18141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70585" y="2987566"/>
            <a:ext cx="3097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&lt;Enlistment after PXE booting&gt;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70740" y="1553644"/>
            <a:ext cx="1630250" cy="2350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00157" y="1788695"/>
            <a:ext cx="1401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Check this message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903622" y="3909438"/>
            <a:ext cx="7336757" cy="2601585"/>
            <a:chOff x="620736" y="3909438"/>
            <a:chExt cx="7336757" cy="260158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736" y="3909438"/>
              <a:ext cx="7336757" cy="231345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942670" y="6141691"/>
              <a:ext cx="4692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&lt;After Enlistment (you can check on Web GUI) &gt;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915685" y="5191129"/>
              <a:ext cx="4279826" cy="1865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아래쪽 화살표 14"/>
          <p:cNvSpPr/>
          <p:nvPr/>
        </p:nvSpPr>
        <p:spPr>
          <a:xfrm>
            <a:off x="3955935" y="3264565"/>
            <a:ext cx="489941" cy="46398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-3" y="0"/>
            <a:ext cx="626679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#7–1 OS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Automatic Installation:</a:t>
            </a: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Enlistment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886" y="587034"/>
            <a:ext cx="1544416" cy="30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31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93" y="1297839"/>
            <a:ext cx="6293014" cy="213266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400799" y="1664004"/>
            <a:ext cx="630621" cy="1411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65283" y="2396360"/>
            <a:ext cx="4966137" cy="938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91084" y="1596078"/>
            <a:ext cx="21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Click this button to commission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031420" y="2580507"/>
            <a:ext cx="1991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All the hardware information</a:t>
            </a:r>
          </a:p>
          <a:p>
            <a:r>
              <a:rPr lang="en-US" altLang="ko-KR" sz="1200" dirty="0"/>
              <a:t>shown as ‘Unknown’ before</a:t>
            </a:r>
          </a:p>
          <a:p>
            <a:r>
              <a:rPr lang="en-US" altLang="ko-KR" sz="1200" dirty="0"/>
              <a:t>Commissioning</a:t>
            </a:r>
            <a:endParaRPr lang="ko-KR" altLang="en-US" sz="12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24" y="3953785"/>
            <a:ext cx="8160879" cy="190922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347952" y="4587766"/>
            <a:ext cx="4414345" cy="346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762297" y="4611144"/>
            <a:ext cx="1578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Do not check anything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6915806" y="5552891"/>
            <a:ext cx="872360" cy="209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281019" y="5712597"/>
            <a:ext cx="21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Click this button to commission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86824" y="5937737"/>
            <a:ext cx="2853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It takes about </a:t>
            </a:r>
            <a:r>
              <a:rPr lang="en-US" altLang="ko-KR" dirty="0">
                <a:solidFill>
                  <a:srgbClr val="FF0000"/>
                </a:solidFill>
              </a:rPr>
              <a:t>10 minutes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3" y="0"/>
            <a:ext cx="626679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#7–2 OS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Automatic Installation:</a:t>
            </a: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Commissioning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8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274" y="774556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466" y="330545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186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243" y="778278"/>
            <a:ext cx="3422278" cy="2339397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err="1"/>
              <a:t>SmartX</a:t>
            </a:r>
            <a:r>
              <a:rPr lang="en-US" altLang="ko-KR" dirty="0"/>
              <a:t> Labs #</a:t>
            </a:r>
            <a:r>
              <a:rPr lang="en-US" altLang="ko-KR" dirty="0" smtClean="0"/>
              <a:t>1~#3: </a:t>
            </a:r>
            <a:r>
              <a:rPr lang="en-US" altLang="ko-KR" dirty="0"/>
              <a:t>Relationship</a:t>
            </a:r>
            <a:endParaRPr lang="ko-KR" altLang="en-US" dirty="0"/>
          </a:p>
        </p:txBody>
      </p:sp>
      <p:grpSp>
        <p:nvGrpSpPr>
          <p:cNvPr id="79" name="그룹 78"/>
          <p:cNvGrpSpPr/>
          <p:nvPr/>
        </p:nvGrpSpPr>
        <p:grpSpPr>
          <a:xfrm>
            <a:off x="1152817" y="749737"/>
            <a:ext cx="6903227" cy="6120402"/>
            <a:chOff x="371503" y="749737"/>
            <a:chExt cx="6903227" cy="6120402"/>
          </a:xfrm>
        </p:grpSpPr>
        <p:pic>
          <p:nvPicPr>
            <p:cNvPr id="12" name="Picture 212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r="20868"/>
            <a:stretch/>
          </p:blipFill>
          <p:spPr>
            <a:xfrm>
              <a:off x="1382896" y="749737"/>
              <a:ext cx="929762" cy="2394930"/>
            </a:xfrm>
            <a:prstGeom prst="rect">
              <a:avLst/>
            </a:prstGeom>
          </p:spPr>
        </p:pic>
        <p:pic>
          <p:nvPicPr>
            <p:cNvPr id="13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58" y="2341459"/>
              <a:ext cx="1272330" cy="1027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/>
            <p:cNvSpPr/>
            <p:nvPr/>
          </p:nvSpPr>
          <p:spPr>
            <a:xfrm>
              <a:off x="5301460" y="3060932"/>
              <a:ext cx="187242" cy="1872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818988" y="4078972"/>
              <a:ext cx="1493670" cy="982016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 flipV="1">
              <a:off x="556468" y="5292065"/>
              <a:ext cx="552589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52933" y="137077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Tower Lab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71503" y="3658284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Box Lab</a:t>
              </a: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803" y="5699659"/>
              <a:ext cx="2042337" cy="115834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998603" y="525332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Inter-Connect Lab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4763834" y="5034375"/>
              <a:ext cx="372120" cy="16760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em1</a:t>
              </a:r>
              <a:endPara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4761110" y="4551192"/>
              <a:ext cx="372120" cy="167601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br0</a:t>
              </a:r>
              <a:endPara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3673679" y="3545157"/>
              <a:ext cx="438649" cy="312619"/>
              <a:chOff x="1618390" y="1838347"/>
              <a:chExt cx="1018300" cy="725729"/>
            </a:xfrm>
          </p:grpSpPr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41" name="모서리가 둥근 직사각형 40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VM</a:t>
                </a: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cxnSp>
          <p:nvCxnSpPr>
            <p:cNvPr id="42" name="직선 연결선 41"/>
            <p:cNvCxnSpPr>
              <a:endCxn id="38" idx="2"/>
            </p:cNvCxnSpPr>
            <p:nvPr/>
          </p:nvCxnSpPr>
          <p:spPr>
            <a:xfrm flipV="1">
              <a:off x="4944221" y="4718793"/>
              <a:ext cx="2948" cy="315582"/>
            </a:xfrm>
            <a:prstGeom prst="line">
              <a:avLst/>
            </a:prstGeom>
            <a:ln w="22225" cap="sq">
              <a:solidFill>
                <a:schemeClr val="tx2">
                  <a:lumMod val="75000"/>
                </a:schemeClr>
              </a:solidFill>
              <a:headEnd type="arrow"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꺾인 연결선 42"/>
            <p:cNvCxnSpPr>
              <a:stCxn id="38" idx="1"/>
              <a:endCxn id="46" idx="2"/>
            </p:cNvCxnSpPr>
            <p:nvPr/>
          </p:nvCxnSpPr>
          <p:spPr>
            <a:xfrm rot="10800000">
              <a:off x="3919282" y="4215566"/>
              <a:ext cx="841828" cy="41942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꺾인 연결선 43"/>
            <p:cNvCxnSpPr>
              <a:stCxn id="38" idx="3"/>
              <a:endCxn id="57" idx="1"/>
            </p:cNvCxnSpPr>
            <p:nvPr/>
          </p:nvCxnSpPr>
          <p:spPr>
            <a:xfrm flipV="1">
              <a:off x="5133230" y="4201082"/>
              <a:ext cx="750308" cy="433911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618" y="4699949"/>
              <a:ext cx="485981" cy="315572"/>
            </a:xfrm>
            <a:prstGeom prst="rect">
              <a:avLst/>
            </a:prstGeom>
          </p:spPr>
        </p:pic>
        <p:sp>
          <p:nvSpPr>
            <p:cNvPr id="46" name="모서리가 둥근 직사각형 45"/>
            <p:cNvSpPr/>
            <p:nvPr/>
          </p:nvSpPr>
          <p:spPr>
            <a:xfrm>
              <a:off x="3796993" y="4045870"/>
              <a:ext cx="244577" cy="1696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Tap1</a:t>
              </a:r>
              <a:endPara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cxnSp>
          <p:nvCxnSpPr>
            <p:cNvPr id="47" name="직선 화살표 연결선 46"/>
            <p:cNvCxnSpPr>
              <a:stCxn id="46" idx="0"/>
              <a:endCxn id="41" idx="2"/>
            </p:cNvCxnSpPr>
            <p:nvPr/>
          </p:nvCxnSpPr>
          <p:spPr>
            <a:xfrm flipH="1" flipV="1">
              <a:off x="3915382" y="3857776"/>
              <a:ext cx="3900" cy="188094"/>
            </a:xfrm>
            <a:prstGeom prst="straightConnector1">
              <a:avLst/>
            </a:prstGeom>
            <a:ln w="12700">
              <a:solidFill>
                <a:schemeClr val="tx2">
                  <a:lumMod val="75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/>
            <p:cNvSpPr/>
            <p:nvPr/>
          </p:nvSpPr>
          <p:spPr>
            <a:xfrm>
              <a:off x="4245060" y="6631268"/>
              <a:ext cx="1473596" cy="210177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49" name="Picture 2" descr="http://blog.hypriot.com/images/logo_tr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7052" y="6614113"/>
              <a:ext cx="353252" cy="244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4692597" y="6623918"/>
              <a:ext cx="9079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맑은 고딕" panose="020B0503020000020004" pitchFamily="50" charset="-127"/>
                  <a:cs typeface="+mn-cs"/>
                </a:rPr>
                <a:t>Hypriot OS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4926052" y="6372677"/>
              <a:ext cx="788945" cy="220135"/>
              <a:chOff x="1488893" y="4552574"/>
              <a:chExt cx="1552994" cy="433323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1488893" y="4552574"/>
                <a:ext cx="1552994" cy="43332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86" y="4589529"/>
                <a:ext cx="1410870" cy="362510"/>
              </a:xfrm>
              <a:prstGeom prst="rect">
                <a:avLst/>
              </a:prstGeom>
            </p:spPr>
          </p:pic>
        </p:grpSp>
        <p:sp>
          <p:nvSpPr>
            <p:cNvPr id="54" name="오른쪽 화살표 53"/>
            <p:cNvSpPr/>
            <p:nvPr/>
          </p:nvSpPr>
          <p:spPr>
            <a:xfrm rot="16200000">
              <a:off x="4232967" y="6305136"/>
              <a:ext cx="327894" cy="342866"/>
            </a:xfrm>
            <a:prstGeom prst="rightArrow">
              <a:avLst/>
            </a:prstGeom>
            <a:solidFill>
              <a:srgbClr val="FF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flipV="1">
              <a:off x="556468" y="3426440"/>
              <a:ext cx="552589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56" name="굽은 화살표 55"/>
            <p:cNvSpPr/>
            <p:nvPr/>
          </p:nvSpPr>
          <p:spPr>
            <a:xfrm rot="16200000" flipV="1">
              <a:off x="3584279" y="2757900"/>
              <a:ext cx="4354557" cy="2631710"/>
            </a:xfrm>
            <a:prstGeom prst="bentArrow">
              <a:avLst>
                <a:gd name="adj1" fmla="val 22253"/>
                <a:gd name="adj2" fmla="val 21924"/>
                <a:gd name="adj3" fmla="val 20657"/>
                <a:gd name="adj4" fmla="val 40493"/>
              </a:avLst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5883538" y="3687196"/>
              <a:ext cx="1238279" cy="1027772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4"/>
                </a:gs>
              </a:gsLst>
              <a:path path="circle">
                <a:fillToRect l="50000" t="-80000" r="50000" b="180000"/>
              </a:path>
              <a:tileRect/>
            </a:gradFill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6109115" y="3838008"/>
              <a:ext cx="431599" cy="781415"/>
              <a:chOff x="2184127" y="2620971"/>
              <a:chExt cx="972026" cy="1759865"/>
            </a:xfrm>
          </p:grpSpPr>
          <p:sp>
            <p:nvSpPr>
              <p:cNvPr id="59" name="정육면체 58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60" name="그림 5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61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grpSp>
          <p:nvGrpSpPr>
            <p:cNvPr id="62" name="그룹 61"/>
            <p:cNvGrpSpPr/>
            <p:nvPr/>
          </p:nvGrpSpPr>
          <p:grpSpPr>
            <a:xfrm>
              <a:off x="6255524" y="3864931"/>
              <a:ext cx="431599" cy="781415"/>
              <a:chOff x="2184127" y="2620971"/>
              <a:chExt cx="972026" cy="1759865"/>
            </a:xfrm>
          </p:grpSpPr>
          <p:sp>
            <p:nvSpPr>
              <p:cNvPr id="63" name="정육면체 62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65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66" name="TextBox 65"/>
            <p:cNvSpPr txBox="1"/>
            <p:nvPr/>
          </p:nvSpPr>
          <p:spPr>
            <a:xfrm>
              <a:off x="5788639" y="3441627"/>
              <a:ext cx="14109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Kafka broker cluster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6404744" y="3896053"/>
              <a:ext cx="431599" cy="781415"/>
              <a:chOff x="2184127" y="2620971"/>
              <a:chExt cx="972026" cy="1759865"/>
            </a:xfrm>
          </p:grpSpPr>
          <p:sp>
            <p:nvSpPr>
              <p:cNvPr id="68" name="정육면체 67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69" name="그림 6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70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71" name="직사각형 70"/>
            <p:cNvSpPr/>
            <p:nvPr/>
          </p:nvSpPr>
          <p:spPr>
            <a:xfrm>
              <a:off x="5837322" y="4776843"/>
              <a:ext cx="1437408" cy="38191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4227" y="4826536"/>
              <a:ext cx="1111648" cy="285628"/>
            </a:xfrm>
            <a:prstGeom prst="rect">
              <a:avLst/>
            </a:prstGeom>
          </p:spPr>
        </p:pic>
        <p:sp>
          <p:nvSpPr>
            <p:cNvPr id="73" name="직사각형 103"/>
            <p:cNvSpPr/>
            <p:nvPr/>
          </p:nvSpPr>
          <p:spPr>
            <a:xfrm>
              <a:off x="4248220" y="5438376"/>
              <a:ext cx="291502" cy="8940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74" name="Picture 2" descr="Net-SN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6300" y="5839277"/>
              <a:ext cx="260633" cy="58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그룹 74"/>
            <p:cNvGrpSpPr/>
            <p:nvPr/>
          </p:nvGrpSpPr>
          <p:grpSpPr>
            <a:xfrm>
              <a:off x="4948399" y="5401612"/>
              <a:ext cx="496185" cy="894039"/>
              <a:chOff x="1302642" y="2620971"/>
              <a:chExt cx="976711" cy="1759865"/>
            </a:xfrm>
          </p:grpSpPr>
          <p:sp>
            <p:nvSpPr>
              <p:cNvPr id="76" name="정육면체 75"/>
              <p:cNvSpPr/>
              <p:nvPr/>
            </p:nvSpPr>
            <p:spPr>
              <a:xfrm>
                <a:off x="14624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77" name="Picture 2" descr="https://flume.apache.org/_static/flume-logo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656" y="3311118"/>
                <a:ext cx="525444" cy="526158"/>
              </a:xfrm>
              <a:prstGeom prst="rect">
                <a:avLst/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1302642" y="2692584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</p:grpSp>
    </p:spTree>
    <p:extLst>
      <p:ext uri="{BB962C8B-B14F-4D97-AF65-F5344CB8AC3E}">
        <p14:creationId xmlns:p14="http://schemas.microsoft.com/office/powerpoint/2010/main" val="143713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626679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#7–3 OS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Automatic Installation:</a:t>
            </a: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Deployment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(1/2)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85" y="1683528"/>
            <a:ext cx="7745830" cy="236186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834351" y="2447535"/>
            <a:ext cx="717332" cy="1769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87720" y="2855896"/>
            <a:ext cx="6150673" cy="1124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647335" y="3980284"/>
            <a:ext cx="275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You can see all the Hardware information</a:t>
            </a:r>
          </a:p>
          <a:p>
            <a:r>
              <a:rPr lang="en-US" altLang="ko-KR" sz="1200" dirty="0"/>
              <a:t>After commissioning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02982" y="2170536"/>
            <a:ext cx="1831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Click this button to Deploy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2532992" y="1993623"/>
            <a:ext cx="1250732" cy="1769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718080" y="1847370"/>
            <a:ext cx="1707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You can see Ready state </a:t>
            </a:r>
          </a:p>
          <a:p>
            <a:r>
              <a:rPr lang="en-US" altLang="ko-KR" sz="1200" dirty="0"/>
              <a:t>and power on/off state</a:t>
            </a:r>
          </a:p>
          <a:p>
            <a:r>
              <a:rPr lang="en-US" altLang="ko-KR" sz="1200" dirty="0"/>
              <a:t>after commissioning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85" y="4524418"/>
            <a:ext cx="7882759" cy="141068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089226" y="5171090"/>
            <a:ext cx="675291" cy="212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834351" y="5382218"/>
            <a:ext cx="1831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Click this button to Deploy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86824" y="6004052"/>
            <a:ext cx="3392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It is a </a:t>
            </a:r>
            <a:r>
              <a:rPr lang="en-US" altLang="ko-KR" dirty="0">
                <a:solidFill>
                  <a:srgbClr val="FF0000"/>
                </a:solidFill>
              </a:rPr>
              <a:t>OS Installation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It takes about 15 minutes</a:t>
            </a:r>
            <a:endParaRPr lang="ko-KR" altLang="en-US" dirty="0"/>
          </a:p>
        </p:txBody>
      </p:sp>
      <p:pic>
        <p:nvPicPr>
          <p:cNvPr id="15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433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626679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#7–3 OS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Automatic Installation:</a:t>
            </a: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Deployment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(2/2)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821873" y="1294265"/>
            <a:ext cx="3500254" cy="2437381"/>
            <a:chOff x="2849068" y="1294265"/>
            <a:chExt cx="3500254" cy="243738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366" y="1294265"/>
              <a:ext cx="3261659" cy="206804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849068" y="3362314"/>
              <a:ext cx="3500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&lt;Complete Deploying (OS booted)&gt;</a:t>
              </a:r>
              <a:endParaRPr lang="ko-KR" altLang="en-US" dirty="0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8" y="4369593"/>
            <a:ext cx="8220025" cy="9591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33484" y="5278078"/>
            <a:ext cx="367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&lt;Complete Deploying (On Web GUI)&gt;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459421" y="4505507"/>
            <a:ext cx="1379482" cy="200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838903" y="4362170"/>
            <a:ext cx="1932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Machine state is changed to</a:t>
            </a:r>
          </a:p>
          <a:p>
            <a:r>
              <a:rPr lang="en-US" altLang="ko-KR" sz="1200" dirty="0"/>
              <a:t>‘Deployed’</a:t>
            </a:r>
            <a:endParaRPr lang="ko-KR" altLang="en-US" sz="1200" dirty="0"/>
          </a:p>
        </p:txBody>
      </p:sp>
      <p:pic>
        <p:nvPicPr>
          <p:cNvPr id="1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79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4" y="0"/>
            <a:ext cx="683514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8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  <a:ea typeface="+mj-ea"/>
              </a:rPr>
              <a:t>Zabbix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Server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installation (1/2)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0"/>
            <a:ext cx="7691594" cy="4633417"/>
          </a:xfrm>
        </p:spPr>
        <p:txBody>
          <a:bodyPr/>
          <a:lstStyle/>
          <a:p>
            <a:r>
              <a:rPr lang="en-US" altLang="ko-KR" sz="1800" dirty="0">
                <a:latin typeface="맑은 고딕 (본문)"/>
              </a:rPr>
              <a:t>Add PPA (for </a:t>
            </a:r>
            <a:r>
              <a:rPr lang="en-US" altLang="ko-KR" sz="1800" dirty="0" err="1">
                <a:latin typeface="맑은 고딕 (본문)"/>
              </a:rPr>
              <a:t>Zabbix</a:t>
            </a:r>
            <a:r>
              <a:rPr lang="en-US" altLang="ko-KR" sz="1800" dirty="0">
                <a:latin typeface="맑은 고딕 (본문)"/>
              </a:rPr>
              <a:t> Server &amp; </a:t>
            </a:r>
            <a:r>
              <a:rPr lang="en-US" altLang="ko-KR" sz="1800" dirty="0" err="1">
                <a:latin typeface="맑은 고딕 (본문)"/>
              </a:rPr>
              <a:t>Zabbix</a:t>
            </a:r>
            <a:r>
              <a:rPr lang="en-US" altLang="ko-KR" sz="1800" dirty="0">
                <a:latin typeface="맑은 고딕 (본문)"/>
              </a:rPr>
              <a:t> Agent)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wget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https://repo.zabbix.com/zabbix/4.0/ubuntu/pool/main/z/zabbix-release/zabbix-release_4.0-2+xenial_all.deb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dpkg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zabbix-release_4.0-2+xenial_all.deb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apt-get update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 err="1">
                <a:latin typeface="맑은 고딕 (본문)"/>
              </a:rPr>
              <a:t>Zabbix</a:t>
            </a:r>
            <a:r>
              <a:rPr lang="en-US" altLang="ko-KR" sz="1800" dirty="0">
                <a:latin typeface="맑은 고딕 (본문)"/>
              </a:rPr>
              <a:t> package installation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apt install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-server-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mysql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-frontend-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php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-agent</a:t>
            </a:r>
            <a:endParaRPr lang="en-US" altLang="ko-KR" sz="1600" dirty="0">
              <a:latin typeface="맑은 고딕 (본문)"/>
            </a:endParaRPr>
          </a:p>
          <a:p>
            <a:pPr marL="0" indent="0">
              <a:buNone/>
            </a:pPr>
            <a:endParaRPr lang="en-US" altLang="ko-KR" sz="20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Creating initial database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mysql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–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uroot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–p&lt;your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root_password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&gt;</a:t>
            </a:r>
          </a:p>
          <a:p>
            <a:pPr marL="457200" lvl="1" indent="0">
              <a:buNone/>
            </a:pP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mysql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&gt; create database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character set utf8 collate utf8_bin;</a:t>
            </a:r>
          </a:p>
          <a:p>
            <a:pPr marL="457200" lvl="1" indent="0">
              <a:buNone/>
            </a:pP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mysql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&gt; grant all privileges on zabbix.* to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zabbix@localhost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identified by ‘&lt;your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root_password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&gt;’;</a:t>
            </a:r>
          </a:p>
          <a:p>
            <a:pPr marL="457200" lvl="1" indent="0">
              <a:buNone/>
            </a:pP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mysql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&gt; quit;</a:t>
            </a:r>
          </a:p>
        </p:txBody>
      </p:sp>
      <p:pic>
        <p:nvPicPr>
          <p:cNvPr id="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2003" y="1903521"/>
            <a:ext cx="9119286" cy="480131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7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420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0"/>
            <a:ext cx="7691594" cy="4633417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Make new </a:t>
            </a:r>
            <a:r>
              <a:rPr lang="en-US" altLang="ko-KR" sz="1800" dirty="0" err="1">
                <a:latin typeface="맑은 고딕 (본문)"/>
              </a:rPr>
              <a:t>mysql</a:t>
            </a:r>
            <a:r>
              <a:rPr lang="en-US" altLang="ko-KR" sz="1800" dirty="0">
                <a:latin typeface="맑은 고딕 (본문)"/>
              </a:rPr>
              <a:t> user &amp; password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zcat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usr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/share/doc/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-server-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mysql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*/create.sql.gz |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mysql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uzabbix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-p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Enter password: &lt;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DB password&gt;</a:t>
            </a:r>
          </a:p>
          <a:p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Fix configuration file (add 4 lines)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smtClean="0">
                <a:solidFill>
                  <a:srgbClr val="FF0000"/>
                </a:solidFill>
                <a:latin typeface="맑은 고딕 (본문)"/>
              </a:rPr>
              <a:t>vi /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etc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/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/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zabbix_server.conf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DBHost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=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localhost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DBName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=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DBUser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=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DBPassword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=&lt;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DB password&gt;</a:t>
            </a:r>
          </a:p>
          <a:p>
            <a:pPr marL="0" indent="0">
              <a:buNone/>
            </a:pPr>
            <a:endParaRPr lang="en-US" altLang="ko-KR" sz="2000" dirty="0">
              <a:latin typeface="맑은 고딕 (본문)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003" y="1903521"/>
            <a:ext cx="9119286" cy="397031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8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4" y="0"/>
            <a:ext cx="683514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8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  <a:ea typeface="+mj-ea"/>
              </a:rPr>
              <a:t>Zabbix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Server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installation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(2/2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53587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6000753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9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  <a:ea typeface="+mj-ea"/>
              </a:rPr>
              <a:t>Zabbix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Service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&amp; Apache activation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0"/>
            <a:ext cx="7691594" cy="4633417"/>
          </a:xfrm>
        </p:spPr>
        <p:txBody>
          <a:bodyPr>
            <a:normAutofit/>
          </a:bodyPr>
          <a:lstStyle/>
          <a:p>
            <a:r>
              <a:rPr lang="en-US" altLang="ko-KR" sz="1800" dirty="0" err="1">
                <a:latin typeface="맑은 고딕 (본문)"/>
              </a:rPr>
              <a:t>Zabbix</a:t>
            </a:r>
            <a:r>
              <a:rPr lang="en-US" altLang="ko-KR" sz="1800" dirty="0">
                <a:latin typeface="맑은 고딕 (본문)"/>
              </a:rPr>
              <a:t> server service activation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systemctl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start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-server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systemctl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enable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-server</a:t>
            </a:r>
          </a:p>
          <a:p>
            <a:pPr marL="0" indent="0">
              <a:buNone/>
            </a:pPr>
            <a:endParaRPr lang="en-US" altLang="ko-KR" sz="20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Apache activation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systemctl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start apache2</a:t>
            </a:r>
          </a:p>
          <a:p>
            <a:pPr marL="0" indent="0">
              <a:buNone/>
            </a:pPr>
            <a:endParaRPr lang="en-US" altLang="ko-KR" sz="2000" dirty="0">
              <a:latin typeface="맑은 고딕 (본문)"/>
            </a:endParaRPr>
          </a:p>
        </p:txBody>
      </p:sp>
      <p:pic>
        <p:nvPicPr>
          <p:cNvPr id="8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2003" y="1903521"/>
            <a:ext cx="9119286" cy="230832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3709517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6723996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#10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Connect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to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Zabbix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Web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GUI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0"/>
            <a:ext cx="7691594" cy="4633417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Connect to Web GUI (On the Web browser)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http://localhost/zabbix</a:t>
            </a:r>
          </a:p>
          <a:p>
            <a:pPr marL="457200" lvl="1" indent="0">
              <a:buNone/>
            </a:pPr>
            <a:endParaRPr lang="en-US" altLang="ko-KR" sz="20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Login via default Username / Password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Username: Admin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Password: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0" indent="0">
              <a:buNone/>
            </a:pPr>
            <a:endParaRPr lang="en-US" altLang="ko-KR" sz="2000" dirty="0">
              <a:latin typeface="맑은 고딕 (본문)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3" y="4072268"/>
            <a:ext cx="3411538" cy="23822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503" y="3949472"/>
            <a:ext cx="5007365" cy="25050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5860" y="6454501"/>
            <a:ext cx="204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Zabbix</a:t>
            </a:r>
            <a:r>
              <a:rPr lang="en-US" altLang="ko-KR" dirty="0"/>
              <a:t> login page&gt;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29628" y="6454501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Zabbix</a:t>
            </a:r>
            <a:r>
              <a:rPr lang="en-US" altLang="ko-KR" dirty="0"/>
              <a:t> Web GUI&gt;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003" y="1903521"/>
            <a:ext cx="9119286" cy="203132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720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7414072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#11–1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</a:rPr>
              <a:t>Zabbix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 Agent: Agent installation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0"/>
            <a:ext cx="7691594" cy="4633417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Download and install </a:t>
            </a:r>
            <a:r>
              <a:rPr lang="en-US" altLang="ko-KR" sz="1800" dirty="0" err="1">
                <a:latin typeface="맑은 고딕 (본문)"/>
              </a:rPr>
              <a:t>Zabbix</a:t>
            </a:r>
            <a:r>
              <a:rPr lang="en-US" altLang="ko-KR" sz="1800" dirty="0">
                <a:latin typeface="맑은 고딕 (본문)"/>
              </a:rPr>
              <a:t> Agent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5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500" dirty="0" err="1">
                <a:solidFill>
                  <a:srgbClr val="FF0000"/>
                </a:solidFill>
                <a:latin typeface="맑은 고딕 (본문)"/>
              </a:rPr>
              <a:t>wget</a:t>
            </a:r>
            <a:r>
              <a:rPr lang="en-US" altLang="ko-KR" sz="1500" dirty="0">
                <a:solidFill>
                  <a:srgbClr val="FF0000"/>
                </a:solidFill>
                <a:latin typeface="맑은 고딕 (본문)"/>
              </a:rPr>
              <a:t> http://repo.zabbix.com/zabbix/2.4/debian/pool/main/z/zabbix/zabbix-agent_2.4.0-1+wheezy_amd64.deb  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dpkg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zabbix-agent_2.4.0-1+wheezy_amd64.deb</a:t>
            </a:r>
          </a:p>
          <a:p>
            <a:pPr marL="0" indent="0">
              <a:buNone/>
            </a:pPr>
            <a:endParaRPr lang="en-US" altLang="ko-KR" sz="2000" dirty="0">
              <a:latin typeface="맑은 고딕 (본문)"/>
            </a:endParaRPr>
          </a:p>
          <a:p>
            <a:r>
              <a:rPr lang="en-US" altLang="ko-KR" sz="1800" dirty="0" err="1">
                <a:latin typeface="맑은 고딕 (본문)"/>
              </a:rPr>
              <a:t>Zabbix</a:t>
            </a:r>
            <a:r>
              <a:rPr lang="en-US" altLang="ko-KR" sz="1800" dirty="0">
                <a:latin typeface="맑은 고딕 (본문)"/>
              </a:rPr>
              <a:t> Agent configuration (Add 3 lines)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vi 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etc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zabbix_agentd.conf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Server=IP of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Server</a:t>
            </a:r>
          </a:p>
          <a:p>
            <a:pPr marL="457200" lvl="1" indent="0">
              <a:buNone/>
            </a:pP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ServerActive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=IP of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Server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Hostname=use the FQDN of the node where the agent runs</a:t>
            </a:r>
          </a:p>
          <a:p>
            <a:pPr marL="0" indent="0">
              <a:buNone/>
            </a:pPr>
            <a:r>
              <a:rPr lang="en-US" altLang="ko-KR" sz="2000" dirty="0">
                <a:latin typeface="맑은 고딕 (본문)"/>
              </a:rPr>
              <a:t>	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69" y="345254"/>
            <a:ext cx="1336547" cy="1097081"/>
          </a:xfrm>
          <a:prstGeom prst="rect">
            <a:avLst/>
          </a:prstGeom>
        </p:spPr>
      </p:pic>
      <p:pic>
        <p:nvPicPr>
          <p:cNvPr id="8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2003" y="1903521"/>
            <a:ext cx="9119286" cy="369331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1169585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0"/>
            <a:ext cx="7691594" cy="4633417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Start </a:t>
            </a:r>
            <a:r>
              <a:rPr lang="en-US" altLang="ko-KR" sz="1800" dirty="0" err="1">
                <a:latin typeface="맑은 고딕 (본문)"/>
              </a:rPr>
              <a:t>Zabbix</a:t>
            </a:r>
            <a:r>
              <a:rPr lang="en-US" altLang="ko-KR" sz="1800" dirty="0">
                <a:latin typeface="맑은 고딕 (본문)"/>
              </a:rPr>
              <a:t> Agent service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systemctl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restart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-agent</a:t>
            </a:r>
          </a:p>
          <a:p>
            <a:pPr marL="0" indent="0">
              <a:buNone/>
            </a:pPr>
            <a:endParaRPr lang="en-US" altLang="ko-KR" sz="20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Verify start daemon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netstat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–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tulpn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|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grep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zabbix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(if result is 10050/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tcp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, it is successfully worked)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Open TCP port using </a:t>
            </a:r>
            <a:r>
              <a:rPr lang="en-US" altLang="ko-KR" sz="1800" dirty="0" err="1">
                <a:latin typeface="맑은 고딕 (본문)"/>
              </a:rPr>
              <a:t>ufw</a:t>
            </a:r>
            <a:r>
              <a:rPr lang="en-US" altLang="ko-KR" sz="1800" dirty="0">
                <a:latin typeface="맑은 고딕 (본문)"/>
              </a:rPr>
              <a:t> tool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apt-get install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ufw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ufw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allow 10050/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tcp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0" indent="0">
              <a:buNone/>
            </a:pPr>
            <a:r>
              <a:rPr lang="en-US" altLang="ko-KR" sz="2000" dirty="0">
                <a:latin typeface="맑은 고딕 (본문)"/>
              </a:rPr>
              <a:t>	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003" y="1903521"/>
            <a:ext cx="9119286" cy="369331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69" y="345254"/>
            <a:ext cx="1336547" cy="1097081"/>
          </a:xfrm>
          <a:prstGeom prst="rect">
            <a:avLst/>
          </a:prstGeom>
        </p:spPr>
      </p:pic>
      <p:pic>
        <p:nvPicPr>
          <p:cNvPr id="1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3" y="0"/>
            <a:ext cx="715694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#11–2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</a:rPr>
              <a:t>Zabbix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 Agent: Start Agent and open TCP port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87145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6840418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#12–1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  <a:ea typeface="+mj-ea"/>
              </a:rPr>
              <a:t>Zabbix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M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onitoring: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Add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Zabbix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monitored Host on Server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31" y="1770714"/>
            <a:ext cx="8395138" cy="14692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073166" y="1770714"/>
            <a:ext cx="441435" cy="176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208691" y="1958716"/>
            <a:ext cx="241738" cy="153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140263" y="2112580"/>
            <a:ext cx="428295" cy="181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706431" y="3239976"/>
            <a:ext cx="395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&lt;Host Configuration menu on Web GUI&gt;</a:t>
            </a:r>
            <a:endParaRPr lang="ko-KR" altLang="en-US" dirty="0"/>
          </a:p>
        </p:txBody>
      </p:sp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932" y="3656638"/>
            <a:ext cx="3742997" cy="28438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91958" y="6488668"/>
            <a:ext cx="2228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&lt;Host Configuration&gt;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24000" y="4516822"/>
            <a:ext cx="990601" cy="204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182" y="3656638"/>
            <a:ext cx="3988957" cy="126465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292662" y="4240924"/>
            <a:ext cx="326613" cy="157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8181" y="4921293"/>
            <a:ext cx="3988957" cy="161134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914066" y="6488668"/>
            <a:ext cx="18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&lt;Select Template&gt;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5923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734864" y="1850437"/>
            <a:ext cx="5674272" cy="3157127"/>
            <a:chOff x="1711873" y="1173874"/>
            <a:chExt cx="5674272" cy="315712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1873" y="1173874"/>
              <a:ext cx="5674272" cy="2787795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711873" y="3638927"/>
              <a:ext cx="5674272" cy="3227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398579" y="3638927"/>
              <a:ext cx="583324" cy="152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93556" y="3961669"/>
              <a:ext cx="3310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&lt;Adding host result on Web GUI&gt;</a:t>
              </a:r>
              <a:endParaRPr lang="ko-KR" altLang="en-US" dirty="0"/>
            </a:p>
          </p:txBody>
        </p:sp>
      </p:grpSp>
      <p:pic>
        <p:nvPicPr>
          <p:cNvPr id="1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3" y="0"/>
            <a:ext cx="6904895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#12–2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  <a:ea typeface="+mj-ea"/>
              </a:rPr>
              <a:t>Zabbix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Monitoring: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Adding       host result &amp; Add items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3983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3452" y="332719"/>
            <a:ext cx="5097101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Theory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77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672399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#12–3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  <a:ea typeface="+mj-ea"/>
              </a:rPr>
              <a:t>Zabbix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Monitoring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:</a:t>
            </a: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Adding item to monitoring (1/2)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628" y="4101023"/>
            <a:ext cx="5272744" cy="21616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51" y="1295119"/>
            <a:ext cx="5833898" cy="253000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97054" y="3444766"/>
            <a:ext cx="338959" cy="204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72592" y="4524703"/>
            <a:ext cx="535780" cy="183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248806" y="3477539"/>
            <a:ext cx="583324" cy="1236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070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073" y="1150883"/>
            <a:ext cx="6141908" cy="558887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510494" y="1442544"/>
            <a:ext cx="3251801" cy="197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10493" y="1840623"/>
            <a:ext cx="3251802" cy="224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63804" y="2329354"/>
            <a:ext cx="1704155" cy="193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80132" y="1702123"/>
            <a:ext cx="1575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Configure three things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603812" y="6465366"/>
            <a:ext cx="1815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Click Add to add item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879607" y="2132052"/>
            <a:ext cx="583324" cy="1236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-3" y="0"/>
            <a:ext cx="6213234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#12–3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  <a:ea typeface="+mj-ea"/>
              </a:rPr>
              <a:t>Zabbix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Monitoring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:</a:t>
            </a: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Adding item to monitoring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(2/2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3104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6506312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#12–4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  <a:ea typeface="+mj-ea"/>
              </a:rPr>
              <a:t>Zabbix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Monitoring: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Adding Monitoring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Graph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625" y="2120462"/>
            <a:ext cx="5405107" cy="26447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585546" y="2156968"/>
            <a:ext cx="441435" cy="176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48706" y="2352853"/>
            <a:ext cx="342902" cy="201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291257" y="3224048"/>
            <a:ext cx="2264978" cy="2916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193629" y="3742357"/>
            <a:ext cx="488730" cy="2147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92007" y="4391371"/>
            <a:ext cx="299545" cy="188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73689" y="3224048"/>
            <a:ext cx="1417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You must configure </a:t>
            </a:r>
          </a:p>
          <a:p>
            <a:r>
              <a:rPr lang="en-US" altLang="ko-KR" sz="1200" dirty="0"/>
              <a:t>filter and then click</a:t>
            </a:r>
          </a:p>
          <a:p>
            <a:r>
              <a:rPr lang="en-US" altLang="ko-KR" sz="1200" dirty="0"/>
              <a:t>apply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7291552" y="4254793"/>
            <a:ext cx="1399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Click graph to show</a:t>
            </a:r>
          </a:p>
          <a:p>
            <a:r>
              <a:rPr lang="en-US" altLang="ko-KR" sz="1200" dirty="0"/>
              <a:t>graph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61128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6723996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#12–5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  <a:ea typeface="+mj-ea"/>
              </a:rPr>
              <a:t>Zabbix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Monitoring: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Result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482" y="1538493"/>
            <a:ext cx="6904311" cy="474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13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1591" y="332719"/>
            <a:ext cx="510082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Review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50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0" y="8"/>
            <a:ext cx="3122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Lab Summary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568981" y="1081735"/>
            <a:ext cx="79419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With </a:t>
            </a:r>
            <a:r>
              <a:rPr lang="en-US" altLang="ko-KR" sz="2800" dirty="0" smtClean="0"/>
              <a:t>Tower </a:t>
            </a:r>
            <a:r>
              <a:rPr lang="en-US" altLang="ko-KR" sz="2800" dirty="0"/>
              <a:t>Lab, you have experimented </a:t>
            </a:r>
            <a:r>
              <a:rPr lang="en-US" altLang="ko-KR" sz="2800" dirty="0" smtClean="0"/>
              <a:t>selected roles of Monitor/Control (</a:t>
            </a:r>
            <a:r>
              <a:rPr lang="ko-KR" altLang="en-US" sz="2800" dirty="0" smtClean="0"/>
              <a:t>관제</a:t>
            </a:r>
            <a:r>
              <a:rPr lang="en-US" altLang="ko-KR" sz="2800" dirty="0" smtClean="0"/>
              <a:t>) Tower</a:t>
            </a:r>
            <a:endParaRPr lang="en-US" altLang="ko-KR" sz="2800" dirty="0"/>
          </a:p>
          <a:p>
            <a:pPr marL="457200" indent="-457200">
              <a:buAutoNum type="arabicPeriod"/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en-US" altLang="ko-KR" sz="2800" dirty="0" smtClean="0"/>
              <a:t>Visibility Center function to </a:t>
            </a:r>
            <a:r>
              <a:rPr lang="en-US" altLang="ko-KR" sz="2800" b="1" dirty="0" smtClean="0"/>
              <a:t>enable ‘distributed monitoring’ </a:t>
            </a:r>
            <a:r>
              <a:rPr lang="en-US" altLang="ko-KR" sz="2800" dirty="0" smtClean="0"/>
              <a:t>over remote Boxes and to </a:t>
            </a:r>
            <a:r>
              <a:rPr lang="en-US" altLang="ko-KR" sz="2800" b="1" dirty="0" smtClean="0"/>
              <a:t>store ‘monitoring information’ </a:t>
            </a:r>
            <a:r>
              <a:rPr lang="en-US" altLang="ko-KR" sz="2800" dirty="0" smtClean="0"/>
              <a:t>to time-size DB.</a:t>
            </a:r>
            <a:endParaRPr lang="en-US" altLang="ko-KR" sz="2800" dirty="0"/>
          </a:p>
          <a:p>
            <a:pPr marL="457200" indent="-457200">
              <a:buAutoNum type="arabicPeriod"/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en-US" altLang="ko-KR" sz="2800" dirty="0" smtClean="0"/>
              <a:t>Provisioning Center function to </a:t>
            </a:r>
            <a:r>
              <a:rPr lang="en-US" altLang="ko-KR" sz="2800" b="1" dirty="0" smtClean="0"/>
              <a:t>enable remote ‘installation &amp; configuration</a:t>
            </a:r>
            <a:r>
              <a:rPr lang="en-US" altLang="ko-KR" sz="2800" dirty="0" smtClean="0"/>
              <a:t> (of OS and others)’ of distributed Boxes.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8331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962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744" y="6263688"/>
            <a:ext cx="612304" cy="583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251520" y="112464"/>
            <a:ext cx="7272808" cy="7196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Autofit/>
          </a:bodyPr>
          <a:lstStyle/>
          <a:p>
            <a:pPr>
              <a:defRPr/>
            </a:pPr>
            <a:r>
              <a:rPr lang="en-US" altLang="ko-K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 Framework</a:t>
            </a:r>
            <a:endParaRPr lang="ko-KR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t="20453"/>
          <a:stretch/>
        </p:blipFill>
        <p:spPr>
          <a:xfrm>
            <a:off x="4499992" y="4005064"/>
            <a:ext cx="4564260" cy="28529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998" y="469909"/>
            <a:ext cx="1259632" cy="112508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4095189"/>
            <a:ext cx="3236006" cy="150058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40" y="5492930"/>
            <a:ext cx="1796707" cy="11644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089" y="878294"/>
            <a:ext cx="6252716" cy="317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1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그룹 89"/>
          <p:cNvGrpSpPr/>
          <p:nvPr/>
        </p:nvGrpSpPr>
        <p:grpSpPr>
          <a:xfrm>
            <a:off x="5460340" y="351725"/>
            <a:ext cx="3566476" cy="1620396"/>
            <a:chOff x="0" y="4437112"/>
            <a:chExt cx="4860032" cy="2420888"/>
          </a:xfrm>
        </p:grpSpPr>
        <p:sp>
          <p:nvSpPr>
            <p:cNvPr id="89" name="모서리가 둥근 직사각형 88"/>
            <p:cNvSpPr/>
            <p:nvPr/>
          </p:nvSpPr>
          <p:spPr>
            <a:xfrm>
              <a:off x="0" y="4437112"/>
              <a:ext cx="4860032" cy="2420888"/>
            </a:xfrm>
            <a:prstGeom prst="round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764" y="4760927"/>
              <a:ext cx="3888431" cy="2063250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258" y="4498132"/>
              <a:ext cx="1048367" cy="934000"/>
            </a:xfrm>
            <a:prstGeom prst="rect">
              <a:avLst/>
            </a:prstGeom>
          </p:spPr>
        </p:pic>
      </p:grpSp>
      <p:grpSp>
        <p:nvGrpSpPr>
          <p:cNvPr id="98" name="그룹 97"/>
          <p:cNvGrpSpPr/>
          <p:nvPr/>
        </p:nvGrpSpPr>
        <p:grpSpPr>
          <a:xfrm>
            <a:off x="0" y="5433973"/>
            <a:ext cx="9036496" cy="1347074"/>
            <a:chOff x="971991" y="1523281"/>
            <a:chExt cx="6976169" cy="3949570"/>
          </a:xfrm>
        </p:grpSpPr>
        <p:sp>
          <p:nvSpPr>
            <p:cNvPr id="99" name="직사각형 98"/>
            <p:cNvSpPr/>
            <p:nvPr/>
          </p:nvSpPr>
          <p:spPr>
            <a:xfrm>
              <a:off x="1119404" y="2564904"/>
              <a:ext cx="6828755" cy="2701633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      </a:t>
              </a: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0" name="직각 삼각형 99"/>
            <p:cNvSpPr/>
            <p:nvPr/>
          </p:nvSpPr>
          <p:spPr>
            <a:xfrm rot="16200000">
              <a:off x="3721131" y="1039507"/>
              <a:ext cx="2701633" cy="5752423"/>
            </a:xfrm>
            <a:prstGeom prst="rtTriangl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1" name="직각 삼각형 100"/>
            <p:cNvSpPr/>
            <p:nvPr/>
          </p:nvSpPr>
          <p:spPr>
            <a:xfrm rot="5400000">
              <a:off x="1170847" y="2513458"/>
              <a:ext cx="2701633" cy="2804527"/>
            </a:xfrm>
            <a:prstGeom prst="rtTriangl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780448" y="2855922"/>
              <a:ext cx="2160239" cy="2616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Clouds</a:t>
              </a:r>
              <a:br>
                <a:rPr kumimoji="1" lang="en-US" altLang="ko-KR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</a:br>
              <a:r>
                <a:rPr kumimoji="1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(HPC/</a:t>
              </a:r>
              <a:r>
                <a:rPr kumimoji="1" lang="en-US" altLang="ko-KR" sz="2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BigData</a:t>
              </a:r>
              <a:r>
                <a:rPr kumimoji="1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)</a:t>
              </a:r>
              <a:r>
                <a:rPr kumimoji="1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 </a:t>
              </a:r>
              <a:endParaRPr kumimoji="1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971991" y="2598153"/>
              <a:ext cx="1800201" cy="1540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Things</a:t>
              </a:r>
              <a:endPara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1115616" y="1523281"/>
              <a:ext cx="2160240" cy="8209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End</a:t>
              </a:r>
              <a:endPara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3465083" y="1523281"/>
              <a:ext cx="2160240" cy="820952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Edge</a:t>
              </a:r>
              <a:endPara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5787920" y="1523281"/>
              <a:ext cx="2160240" cy="8209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Core</a:t>
              </a:r>
              <a:endPara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07" name="직선 연결선 106"/>
            <p:cNvCxnSpPr/>
            <p:nvPr/>
          </p:nvCxnSpPr>
          <p:spPr>
            <a:xfrm>
              <a:off x="3347864" y="2564905"/>
              <a:ext cx="0" cy="273630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3509688" y="2686097"/>
                  <a:ext cx="2128074" cy="26169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1" lang="ko-KR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𝝁</m:t>
                      </m:r>
                    </m:oMath>
                  </a14:m>
                  <a:r>
                    <a:rPr kumimoji="1" lang="en-US" altLang="ko-KR" sz="2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Clouds</a:t>
                  </a:r>
                  <a:br>
                    <a:rPr kumimoji="1" lang="en-US" altLang="ko-KR" sz="2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</a:br>
                  <a:r>
                    <a:rPr kumimoji="1" lang="en-US" altLang="ko-KR" sz="24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(SDN/NFV)</a:t>
                  </a:r>
                  <a:endParaRPr kumimoji="1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9688" y="2686097"/>
                  <a:ext cx="2128074" cy="2616929"/>
                </a:xfrm>
                <a:prstGeom prst="rect">
                  <a:avLst/>
                </a:prstGeom>
                <a:blipFill>
                  <a:blip r:embed="rId4"/>
                  <a:stretch>
                    <a:fillRect t="-6803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직선 연결선 108"/>
            <p:cNvCxnSpPr/>
            <p:nvPr/>
          </p:nvCxnSpPr>
          <p:spPr>
            <a:xfrm>
              <a:off x="5724128" y="2564904"/>
              <a:ext cx="0" cy="273630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제목 110"/>
          <p:cNvSpPr>
            <a:spLocks noGrp="1"/>
          </p:cNvSpPr>
          <p:nvPr>
            <p:ph type="title"/>
          </p:nvPr>
        </p:nvSpPr>
        <p:spPr>
          <a:xfrm>
            <a:off x="21453" y="116632"/>
            <a:ext cx="5095485" cy="1294031"/>
          </a:xfrm>
        </p:spPr>
        <p:txBody>
          <a:bodyPr>
            <a:noAutofit/>
          </a:bodyPr>
          <a:lstStyle/>
          <a:p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SmartX Composable Playground &amp; Boxes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6199150" y="2597208"/>
            <a:ext cx="2602478" cy="2545102"/>
            <a:chOff x="6242784" y="3284984"/>
            <a:chExt cx="2602478" cy="2545102"/>
          </a:xfrm>
        </p:grpSpPr>
        <p:pic>
          <p:nvPicPr>
            <p:cNvPr id="84" name="Picture 109" descr="BlueCloud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898" y="3284984"/>
              <a:ext cx="2558364" cy="1305304"/>
            </a:xfrm>
            <a:prstGeom prst="rect">
              <a:avLst/>
            </a:prstGeom>
            <a:noFill/>
            <a:ln>
              <a:noFill/>
            </a:ln>
            <a:extLst/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6473" y="3380704"/>
              <a:ext cx="1079213" cy="1177475"/>
            </a:xfrm>
            <a:prstGeom prst="rect">
              <a:avLst/>
            </a:prstGeom>
          </p:spPr>
        </p:pic>
        <p:sp>
          <p:nvSpPr>
            <p:cNvPr id="91" name="TextBox 90"/>
            <p:cNvSpPr txBox="1"/>
            <p:nvPr/>
          </p:nvSpPr>
          <p:spPr>
            <a:xfrm>
              <a:off x="6437260" y="4598980"/>
              <a:ext cx="2257641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SmartX 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DevOps Tower Cloud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with </a:t>
              </a:r>
              <a:r>
                <a:rPr kumimoji="1" lang="en-US" altLang="ko-KR" sz="1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DataLake</a:t>
              </a:r>
              <a:endPara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endParaRPr>
            </a:p>
          </p:txBody>
        </p:sp>
        <p:pic>
          <p:nvPicPr>
            <p:cNvPr id="112" name="Picture 8" descr="icon-technology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784" y="3892863"/>
              <a:ext cx="849496" cy="630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그룹 121"/>
          <p:cNvGrpSpPr/>
          <p:nvPr/>
        </p:nvGrpSpPr>
        <p:grpSpPr>
          <a:xfrm>
            <a:off x="1831893" y="3542473"/>
            <a:ext cx="2056139" cy="1764393"/>
            <a:chOff x="1831893" y="3542473"/>
            <a:chExt cx="2056139" cy="1764393"/>
          </a:xfrm>
        </p:grpSpPr>
        <p:grpSp>
          <p:nvGrpSpPr>
            <p:cNvPr id="95" name="그룹 94"/>
            <p:cNvGrpSpPr/>
            <p:nvPr/>
          </p:nvGrpSpPr>
          <p:grpSpPr>
            <a:xfrm>
              <a:off x="2332798" y="3542473"/>
              <a:ext cx="1555234" cy="1764393"/>
              <a:chOff x="2512989" y="2393020"/>
              <a:chExt cx="1555234" cy="1764393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91893" y="2880161"/>
                <a:ext cx="698713" cy="567499"/>
              </a:xfrm>
              <a:prstGeom prst="rect">
                <a:avLst/>
              </a:prstGeom>
            </p:spPr>
          </p:pic>
          <p:sp>
            <p:nvSpPr>
              <p:cNvPr id="87" name="TextBox 86"/>
              <p:cNvSpPr txBox="1"/>
              <p:nvPr/>
            </p:nvSpPr>
            <p:spPr>
              <a:xfrm>
                <a:off x="2512989" y="3449527"/>
                <a:ext cx="155523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SmartX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Edge </a:t>
                </a:r>
                <a:r>
                  <a:rPr kumimoji="1" lang="el-GR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μ</a:t>
                </a: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Boxes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96" name="그림 9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44016" y="2825094"/>
                <a:ext cx="632755" cy="513927"/>
              </a:xfrm>
              <a:prstGeom prst="rect">
                <a:avLst/>
              </a:prstGeom>
            </p:spPr>
          </p:pic>
          <p:pic>
            <p:nvPicPr>
              <p:cNvPr id="97" name="그림 9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29838" y="2393020"/>
                <a:ext cx="632755" cy="513927"/>
              </a:xfrm>
              <a:prstGeom prst="rect">
                <a:avLst/>
              </a:prstGeom>
            </p:spPr>
          </p:pic>
        </p:grpSp>
        <p:sp>
          <p:nvSpPr>
            <p:cNvPr id="115" name="TextBox 114"/>
            <p:cNvSpPr txBox="1"/>
            <p:nvPr/>
          </p:nvSpPr>
          <p:spPr>
            <a:xfrm>
              <a:off x="1831893" y="3660235"/>
              <a:ext cx="9442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Type O</a:t>
              </a:r>
              <a:endPara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4013046" y="3466936"/>
            <a:ext cx="2080314" cy="1889707"/>
            <a:chOff x="3678812" y="3417159"/>
            <a:chExt cx="2080314" cy="1889707"/>
          </a:xfrm>
        </p:grpSpPr>
        <p:grpSp>
          <p:nvGrpSpPr>
            <p:cNvPr id="94" name="그룹 93"/>
            <p:cNvGrpSpPr/>
            <p:nvPr/>
          </p:nvGrpSpPr>
          <p:grpSpPr>
            <a:xfrm>
              <a:off x="4243968" y="3417159"/>
              <a:ext cx="1515158" cy="1889707"/>
              <a:chOff x="4290253" y="2265839"/>
              <a:chExt cx="1515158" cy="1889707"/>
            </a:xfrm>
          </p:grpSpPr>
          <p:sp>
            <p:nvSpPr>
              <p:cNvPr id="88" name="TextBox 87"/>
              <p:cNvSpPr txBox="1"/>
              <p:nvPr/>
            </p:nvSpPr>
            <p:spPr>
              <a:xfrm>
                <a:off x="4290253" y="3447660"/>
                <a:ext cx="151515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SmartX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Edge Cluster</a:t>
                </a:r>
              </a:p>
            </p:txBody>
          </p:sp>
          <p:pic>
            <p:nvPicPr>
              <p:cNvPr id="92" name="그림 9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70866" y="2265839"/>
                <a:ext cx="1331937" cy="1173129"/>
              </a:xfrm>
              <a:prstGeom prst="rect">
                <a:avLst/>
              </a:prstGeom>
            </p:spPr>
          </p:pic>
        </p:grpSp>
        <p:sp>
          <p:nvSpPr>
            <p:cNvPr id="117" name="TextBox 116"/>
            <p:cNvSpPr txBox="1"/>
            <p:nvPr/>
          </p:nvSpPr>
          <p:spPr>
            <a:xfrm>
              <a:off x="3678812" y="3494709"/>
              <a:ext cx="11574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Type K/S</a:t>
              </a:r>
              <a:endPara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2411760" y="2276268"/>
            <a:ext cx="2226105" cy="1215909"/>
            <a:chOff x="2319875" y="2225173"/>
            <a:chExt cx="2226105" cy="1215909"/>
          </a:xfrm>
        </p:grpSpPr>
        <p:sp>
          <p:nvSpPr>
            <p:cNvPr id="114" name="TextBox 113"/>
            <p:cNvSpPr txBox="1"/>
            <p:nvPr/>
          </p:nvSpPr>
          <p:spPr>
            <a:xfrm>
              <a:off x="2319875" y="2336281"/>
              <a:ext cx="1171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Type B/C</a:t>
              </a:r>
              <a:endPara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119" name="그룹 118"/>
            <p:cNvGrpSpPr/>
            <p:nvPr/>
          </p:nvGrpSpPr>
          <p:grpSpPr>
            <a:xfrm>
              <a:off x="3242418" y="2225173"/>
              <a:ext cx="1303562" cy="1215909"/>
              <a:chOff x="3326297" y="2631531"/>
              <a:chExt cx="1303562" cy="1215909"/>
            </a:xfrm>
          </p:grpSpPr>
          <p:pic>
            <p:nvPicPr>
              <p:cNvPr id="116" name="그림 11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64081" y="2631531"/>
                <a:ext cx="864030" cy="557116"/>
              </a:xfrm>
              <a:prstGeom prst="rect">
                <a:avLst/>
              </a:prstGeom>
            </p:spPr>
          </p:pic>
          <p:sp>
            <p:nvSpPr>
              <p:cNvPr id="118" name="TextBox 117"/>
              <p:cNvSpPr txBox="1"/>
              <p:nvPr/>
            </p:nvSpPr>
            <p:spPr>
              <a:xfrm>
                <a:off x="3326297" y="3139554"/>
                <a:ext cx="130356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SmartX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Cloud Box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428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72110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Container-based MSA (</a:t>
            </a:r>
            <a:r>
              <a:rPr lang="en-US" altLang="ko-KR" dirty="0" err="1" smtClean="0"/>
              <a:t>MicroServices</a:t>
            </a:r>
            <a:r>
              <a:rPr lang="en-US" altLang="ko-KR" dirty="0" smtClean="0"/>
              <a:t> </a:t>
            </a:r>
            <a:r>
              <a:rPr lang="en-US" altLang="ko-KR" dirty="0"/>
              <a:t>Architecture)</a:t>
            </a:r>
            <a:endParaRPr lang="ko-KR" altLang="en-US" dirty="0"/>
          </a:p>
        </p:txBody>
      </p:sp>
      <p:pic>
        <p:nvPicPr>
          <p:cNvPr id="7" name="Picture 4" descr="micro service architectur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74" y="2628676"/>
            <a:ext cx="3931897" cy="401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micro service architecture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248" y="3889361"/>
            <a:ext cx="4022256" cy="251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122594" y="1160585"/>
            <a:ext cx="8756910" cy="5003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Software development </a:t>
            </a:r>
            <a:r>
              <a:rPr lang="en-US" altLang="ko-KR" dirty="0" smtClean="0">
                <a:latin typeface="맑은 고딕 (본문)"/>
              </a:rPr>
              <a:t>technique based on </a:t>
            </a:r>
            <a:r>
              <a:rPr lang="en-US" altLang="ko-KR" i="1" dirty="0" smtClean="0">
                <a:solidFill>
                  <a:schemeClr val="tx1"/>
                </a:solidFill>
                <a:latin typeface="맑은 고딕 (본문)"/>
              </a:rPr>
              <a:t>Collection </a:t>
            </a:r>
            <a:r>
              <a:rPr lang="en-US" altLang="ko-KR" i="1" dirty="0">
                <a:solidFill>
                  <a:schemeClr val="tx1"/>
                </a:solidFill>
                <a:latin typeface="맑은 고딕 (본문)"/>
              </a:rPr>
              <a:t>of loosely coupled </a:t>
            </a:r>
            <a:r>
              <a:rPr lang="en-US" altLang="ko-KR" i="1" dirty="0" smtClean="0">
                <a:solidFill>
                  <a:schemeClr val="tx1"/>
                </a:solidFill>
                <a:latin typeface="맑은 고딕 (본문)"/>
              </a:rPr>
              <a:t>small-size services (i.e., functions)</a:t>
            </a:r>
            <a:endParaRPr lang="en-US" altLang="ko-KR" i="1" dirty="0">
              <a:solidFill>
                <a:schemeClr val="tx1"/>
              </a:solidFill>
              <a:latin typeface="맑은 고딕 (본문)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 (본문)"/>
              </a:rPr>
              <a:t>Fine-grained </a:t>
            </a:r>
            <a:r>
              <a:rPr lang="en-US" altLang="ko-KR" dirty="0">
                <a:latin typeface="맑은 고딕 (본문)"/>
              </a:rPr>
              <a:t>services and lightweight </a:t>
            </a:r>
            <a:r>
              <a:rPr lang="en-US" altLang="ko-KR" dirty="0" smtClean="0">
                <a:latin typeface="맑은 고딕 (본문)"/>
              </a:rPr>
              <a:t>protocols to improve modularity, create applications easier, and helps resiliency against architecture </a:t>
            </a:r>
            <a:r>
              <a:rPr lang="en-US" altLang="ko-KR" dirty="0">
                <a:latin typeface="맑은 고딕 (본문)"/>
              </a:rPr>
              <a:t>erosion</a:t>
            </a:r>
          </a:p>
          <a:p>
            <a:pPr>
              <a:buFont typeface="+mj-lt"/>
              <a:buAutoNum type="arabicPeriod"/>
            </a:pPr>
            <a:endParaRPr lang="en-US" altLang="ko-KR" dirty="0">
              <a:latin typeface="맑은 고딕 (본문)"/>
            </a:endParaRPr>
          </a:p>
          <a:p>
            <a:pPr marL="0" indent="0">
              <a:buNone/>
            </a:pPr>
            <a:endParaRPr lang="en-US" altLang="ko-KR" dirty="0"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1981595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ime Series Databas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38" y="1997488"/>
            <a:ext cx="4291046" cy="12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Visibility: TSDB </a:t>
            </a:r>
            <a:r>
              <a:rPr lang="en-US" altLang="ko-KR" dirty="0"/>
              <a:t>(Time Series Database)</a:t>
            </a:r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11519" y="3560885"/>
            <a:ext cx="8263830" cy="4341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7030A0"/>
                </a:solidFill>
                <a:latin typeface="맑은 고딕 (본문)"/>
              </a:rPr>
              <a:t>Time series data is arrays of numbers indexed by time.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In </a:t>
            </a:r>
            <a:r>
              <a:rPr lang="en-US" altLang="ko-KR" dirty="0">
                <a:solidFill>
                  <a:schemeClr val="tx1"/>
                </a:solidFill>
                <a:latin typeface="맑은 고딕 (본문)"/>
              </a:rPr>
              <a:t>some fields these time series are called profiles, curves, or traces.</a:t>
            </a:r>
          </a:p>
          <a:p>
            <a:pPr>
              <a:buFont typeface="+mj-lt"/>
              <a:buAutoNum type="arabicPeriod"/>
            </a:pPr>
            <a:endParaRPr lang="en-US" altLang="ko-KR" dirty="0">
              <a:latin typeface="맑은 고딕 (본문)"/>
            </a:endParaRPr>
          </a:p>
          <a:p>
            <a:pPr marL="0" indent="0">
              <a:buNone/>
            </a:pPr>
            <a:endParaRPr lang="en-US" altLang="ko-KR" dirty="0">
              <a:latin typeface="맑은 고딕 (본문)"/>
            </a:endParaRPr>
          </a:p>
        </p:txBody>
      </p:sp>
      <p:pic>
        <p:nvPicPr>
          <p:cNvPr id="1026" name="Picture 2" descr="time series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30" y="1262598"/>
            <a:ext cx="2922428" cy="96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fluxdb chronograf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40" y="4723616"/>
            <a:ext cx="6394429" cy="198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nfluxdb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2" t="30553" r="22540" b="31279"/>
          <a:stretch/>
        </p:blipFill>
        <p:spPr bwMode="auto">
          <a:xfrm>
            <a:off x="4054975" y="915174"/>
            <a:ext cx="2686240" cy="6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980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FAC211E-A5FB-4044-942C-3D3D4D49C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44" y="3731069"/>
            <a:ext cx="4381775" cy="29976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5BBA98-EF68-3544-B4B7-7235ED89D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10"/>
          <a:stretch/>
        </p:blipFill>
        <p:spPr>
          <a:xfrm>
            <a:off x="4640360" y="874935"/>
            <a:ext cx="4252959" cy="267846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1368E04-BA57-8F43-B28B-9E16B6601E55}"/>
              </a:ext>
            </a:extLst>
          </p:cNvPr>
          <p:cNvSpPr txBox="1">
            <a:spLocks/>
          </p:cNvSpPr>
          <p:nvPr/>
        </p:nvSpPr>
        <p:spPr>
          <a:xfrm>
            <a:off x="0" y="8"/>
            <a:ext cx="7451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Visibility: </a:t>
            </a:r>
            <a:r>
              <a:rPr lang="en-US" altLang="ko-KR" dirty="0" err="1" smtClean="0"/>
              <a:t>Zabbix</a:t>
            </a:r>
            <a:r>
              <a:rPr lang="en-US" altLang="ko-KR" dirty="0" smtClean="0"/>
              <a:t> D</a:t>
            </a:r>
            <a:r>
              <a:rPr lang="en-US" altLang="ko-KR" sz="2800" dirty="0" smtClean="0"/>
              <a:t>istributed Monitoring</a:t>
            </a:r>
            <a:endParaRPr lang="ko-KR" altLang="en-US" sz="28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33496C6-E832-D74A-B60D-6207C9CB6BC4}"/>
              </a:ext>
            </a:extLst>
          </p:cNvPr>
          <p:cNvSpPr txBox="1">
            <a:spLocks/>
          </p:cNvSpPr>
          <p:nvPr/>
        </p:nvSpPr>
        <p:spPr>
          <a:xfrm>
            <a:off x="122880" y="735923"/>
            <a:ext cx="3837001" cy="6178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ko-KR" sz="1800" dirty="0" smtClean="0">
                <a:latin typeface="+mn-ea"/>
              </a:rPr>
              <a:t>Adopts a </a:t>
            </a:r>
            <a:r>
              <a:rPr lang="en" altLang="ko-KR" sz="1800" dirty="0">
                <a:latin typeface="+mn-ea"/>
              </a:rPr>
              <a:t>flexible notification </a:t>
            </a:r>
            <a:r>
              <a:rPr lang="en" altLang="ko-KR" sz="1800" dirty="0" smtClean="0">
                <a:latin typeface="+mn-ea"/>
              </a:rPr>
              <a:t>mechanism</a:t>
            </a:r>
          </a:p>
          <a:p>
            <a:pPr algn="l">
              <a:lnSpc>
                <a:spcPct val="100000"/>
              </a:lnSpc>
            </a:pPr>
            <a:r>
              <a:rPr lang="en" altLang="ko-KR" sz="1800" dirty="0" smtClean="0">
                <a:latin typeface="+mn-ea"/>
              </a:rPr>
              <a:t> </a:t>
            </a:r>
            <a:endParaRPr lang="en" altLang="ko-KR" sz="1800" dirty="0">
              <a:latin typeface="+mn-ea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ko-KR" sz="1800" dirty="0">
                <a:latin typeface="+mn-ea"/>
              </a:rPr>
              <a:t>User can configure &amp; watch graph easily via Web </a:t>
            </a:r>
            <a:r>
              <a:rPr lang="en" altLang="ko-KR" sz="1800" dirty="0" smtClean="0">
                <a:latin typeface="+mn-ea"/>
              </a:rPr>
              <a:t>GUI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" altLang="ko-KR" sz="1800" dirty="0">
              <a:latin typeface="+mn-ea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" altLang="ko-KR" sz="1800" dirty="0" smtClean="0">
              <a:latin typeface="+mn-ea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" altLang="ko-KR" sz="1800" dirty="0">
              <a:latin typeface="+mn-ea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+mn-ea"/>
              </a:rPr>
              <a:t>Consists </a:t>
            </a:r>
            <a:r>
              <a:rPr lang="en-US" altLang="ko-KR" sz="1800" dirty="0">
                <a:latin typeface="+mn-ea"/>
              </a:rPr>
              <a:t>of </a:t>
            </a:r>
            <a:r>
              <a:rPr lang="en-US" altLang="ko-KR" sz="1800" dirty="0" smtClean="0">
                <a:latin typeface="+mn-ea"/>
              </a:rPr>
              <a:t>structured </a:t>
            </a:r>
            <a:r>
              <a:rPr lang="en-US" altLang="ko-KR" sz="1800" dirty="0">
                <a:latin typeface="+mn-ea"/>
              </a:rPr>
              <a:t>server and client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Client </a:t>
            </a:r>
            <a:r>
              <a:rPr lang="en-US" altLang="ko-KR" sz="1600" dirty="0" smtClean="0">
                <a:latin typeface="+mn-ea"/>
              </a:rPr>
              <a:t>collects </a:t>
            </a:r>
            <a:r>
              <a:rPr lang="en-US" altLang="ko-KR" sz="1600" dirty="0">
                <a:latin typeface="+mn-ea"/>
              </a:rPr>
              <a:t>the monitoring data and send it to the Zabbix server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Server </a:t>
            </a:r>
            <a:r>
              <a:rPr lang="en-US" altLang="ko-KR" sz="1600" dirty="0" smtClean="0">
                <a:latin typeface="+mn-ea"/>
              </a:rPr>
              <a:t>visualizes </a:t>
            </a:r>
            <a:r>
              <a:rPr lang="en-US" altLang="ko-KR" sz="1600" dirty="0">
                <a:latin typeface="+mn-ea"/>
              </a:rPr>
              <a:t>the data that </a:t>
            </a:r>
            <a:r>
              <a:rPr lang="en-US" altLang="ko-KR" sz="1600" dirty="0" smtClean="0">
                <a:latin typeface="+mn-ea"/>
              </a:rPr>
              <a:t>is collected </a:t>
            </a:r>
            <a:r>
              <a:rPr lang="en-US" altLang="ko-KR" sz="1600" dirty="0">
                <a:latin typeface="+mn-ea"/>
              </a:rPr>
              <a:t>by the Zabbix Agent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1D9A35-B7B6-8B47-947D-3AAAD4571F43}"/>
              </a:ext>
            </a:extLst>
          </p:cNvPr>
          <p:cNvSpPr txBox="1"/>
          <p:nvPr/>
        </p:nvSpPr>
        <p:spPr>
          <a:xfrm>
            <a:off x="4803216" y="6427359"/>
            <a:ext cx="296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Zabbix</a:t>
            </a:r>
            <a:r>
              <a:rPr kumimoji="1" lang="en-US" altLang="ko-KR" dirty="0" smtClean="0"/>
              <a:t> </a:t>
            </a:r>
            <a:r>
              <a:rPr kumimoji="1" lang="en-US" altLang="ko-KR" dirty="0"/>
              <a:t>Server Agent </a:t>
            </a:r>
            <a:r>
              <a:rPr kumimoji="1" lang="en-US" altLang="ko-KR" dirty="0" smtClean="0"/>
              <a:t>structure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877" y="6116725"/>
            <a:ext cx="1905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89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4874</TotalTime>
  <Words>1504</Words>
  <Application>Microsoft Office PowerPoint</Application>
  <PresentationFormat>화면 슬라이드 쇼(4:3)</PresentationFormat>
  <Paragraphs>481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60" baseType="lpstr">
      <vt:lpstr>HY그래픽M</vt:lpstr>
      <vt:lpstr>굴림</vt:lpstr>
      <vt:lpstr>맑은 고딕</vt:lpstr>
      <vt:lpstr>맑은 고딕 (본문)</vt:lpstr>
      <vt:lpstr>Arial</vt:lpstr>
      <vt:lpstr>Calibri</vt:lpstr>
      <vt:lpstr>Calibri Light</vt:lpstr>
      <vt:lpstr>Cambria Math</vt:lpstr>
      <vt:lpstr>Comic Sans MS</vt:lpstr>
      <vt:lpstr>Times New Roman</vt:lpstr>
      <vt:lpstr>Trebuchet MS</vt:lpstr>
      <vt:lpstr>Wingdings</vt:lpstr>
      <vt:lpstr>Wingdings 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SmartX Automation Framework</vt:lpstr>
      <vt:lpstr>SmartX Composable Playground &amp; Boxes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NAME: NUC5i5MYHE (NUC PC) CPU: i5-5300U @2.30GHz CORE: 4 Memory: 16GB DDR3 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주성</dc:creator>
  <cp:lastModifiedBy>jongwon</cp:lastModifiedBy>
  <cp:revision>97</cp:revision>
  <dcterms:created xsi:type="dcterms:W3CDTF">2018-10-03T14:15:02Z</dcterms:created>
  <dcterms:modified xsi:type="dcterms:W3CDTF">2018-11-26T12:42:08Z</dcterms:modified>
</cp:coreProperties>
</file>